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  <p:sldId id="257" r:id="rId3"/>
    <p:sldId id="269" r:id="rId4"/>
    <p:sldId id="270" r:id="rId5"/>
    <p:sldId id="271" r:id="rId6"/>
    <p:sldId id="272" r:id="rId7"/>
    <p:sldId id="273" r:id="rId8"/>
    <p:sldId id="266" r:id="rId9"/>
    <p:sldId id="267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B83C"/>
    <a:srgbClr val="FFF2C9"/>
    <a:srgbClr val="009A46"/>
    <a:srgbClr val="FFEDB3"/>
    <a:srgbClr val="E6ECF6"/>
    <a:srgbClr val="A9CBE9"/>
    <a:srgbClr val="006600"/>
    <a:srgbClr val="FF33CC"/>
    <a:srgbClr val="F490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-588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AFC55-5281-4FB1-ADBA-E0206F5041EB}" type="datetimeFigureOut">
              <a:rPr lang="ru-RU" smtClean="0"/>
              <a:pPr/>
              <a:t>01.11.2016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E976-73C3-4043-B94B-85E6448160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94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AFC55-5281-4FB1-ADBA-E0206F5041EB}" type="datetimeFigureOut">
              <a:rPr lang="ru-RU" smtClean="0"/>
              <a:pPr/>
              <a:t>01.11.2016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E976-73C3-4043-B94B-85E6448160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5153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AFC55-5281-4FB1-ADBA-E0206F5041EB}" type="datetimeFigureOut">
              <a:rPr lang="ru-RU" smtClean="0"/>
              <a:pPr/>
              <a:t>01.11.2016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E976-73C3-4043-B94B-85E6448160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287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AFC55-5281-4FB1-ADBA-E0206F5041EB}" type="datetimeFigureOut">
              <a:rPr lang="ru-RU" smtClean="0"/>
              <a:pPr/>
              <a:t>01.11.2016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E976-73C3-4043-B94B-85E6448160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628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AFC55-5281-4FB1-ADBA-E0206F5041EB}" type="datetimeFigureOut">
              <a:rPr lang="ru-RU" smtClean="0"/>
              <a:pPr/>
              <a:t>01.11.2016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E976-73C3-4043-B94B-85E6448160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18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AFC55-5281-4FB1-ADBA-E0206F5041EB}" type="datetimeFigureOut">
              <a:rPr lang="ru-RU" smtClean="0"/>
              <a:pPr/>
              <a:t>01.11.2016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E976-73C3-4043-B94B-85E6448160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957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AFC55-5281-4FB1-ADBA-E0206F5041EB}" type="datetimeFigureOut">
              <a:rPr lang="ru-RU" smtClean="0"/>
              <a:pPr/>
              <a:t>01.11.2016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E976-73C3-4043-B94B-85E6448160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173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AFC55-5281-4FB1-ADBA-E0206F5041EB}" type="datetimeFigureOut">
              <a:rPr lang="ru-RU" smtClean="0"/>
              <a:pPr/>
              <a:t>01.11.2016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E976-73C3-4043-B94B-85E6448160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998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AFC55-5281-4FB1-ADBA-E0206F5041EB}" type="datetimeFigureOut">
              <a:rPr lang="ru-RU" smtClean="0"/>
              <a:pPr/>
              <a:t>01.11.2016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E976-73C3-4043-B94B-85E6448160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962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AFC55-5281-4FB1-ADBA-E0206F5041EB}" type="datetimeFigureOut">
              <a:rPr lang="ru-RU" smtClean="0"/>
              <a:pPr/>
              <a:t>01.11.2016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E976-73C3-4043-B94B-85E6448160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840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AFC55-5281-4FB1-ADBA-E0206F5041EB}" type="datetimeFigureOut">
              <a:rPr lang="ru-RU" smtClean="0"/>
              <a:pPr/>
              <a:t>01.11.2016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E976-73C3-4043-B94B-85E6448160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409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AFC55-5281-4FB1-ADBA-E0206F5041EB}" type="datetimeFigureOut">
              <a:rPr lang="ru-RU" smtClean="0"/>
              <a:pPr/>
              <a:t>01.11.2016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DE976-73C3-4043-B94B-85E6448160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969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51542"/>
          </a:xfrm>
        </p:spPr>
        <p:txBody>
          <a:bodyPr>
            <a:normAutofit/>
          </a:bodyPr>
          <a:lstStyle/>
          <a:p>
            <a:pPr algn="r"/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ИССЛЕДОВАНИЕ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КОМПЕТЕНЦИЙ УЧИТЕЛЕЙ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РУССКОГО ЯЗЫКА</a:t>
            </a:r>
            <a:endParaRPr lang="ru-RU" sz="4000" b="1" dirty="0" smtClean="0">
              <a:solidFill>
                <a:schemeClr val="tx2"/>
              </a:solidFill>
            </a:endParaRPr>
          </a:p>
          <a:p>
            <a:pPr lvl="0"/>
            <a:r>
              <a:rPr lang="ru-RU" sz="4000" b="1" dirty="0" smtClean="0">
                <a:solidFill>
                  <a:srgbClr val="C00000"/>
                </a:solidFill>
              </a:rPr>
              <a:t>предметной </a:t>
            </a:r>
            <a:r>
              <a:rPr lang="ru-RU" sz="4000" b="1" dirty="0" smtClean="0"/>
              <a:t>-</a:t>
            </a:r>
            <a:r>
              <a:rPr lang="ru-RU" sz="4000" b="1" dirty="0" smtClean="0">
                <a:solidFill>
                  <a:srgbClr val="C00000"/>
                </a:solidFill>
              </a:rPr>
              <a:t> </a:t>
            </a:r>
            <a:r>
              <a:rPr lang="ru-RU" sz="4000" b="1" dirty="0" smtClean="0"/>
              <a:t>часть 1: задания 1-10;</a:t>
            </a:r>
          </a:p>
          <a:p>
            <a:pPr lvl="0"/>
            <a:r>
              <a:rPr lang="ru-RU" sz="4000" b="1" dirty="0" smtClean="0">
                <a:solidFill>
                  <a:srgbClr val="C00000"/>
                </a:solidFill>
              </a:rPr>
              <a:t>методической</a:t>
            </a:r>
            <a:r>
              <a:rPr lang="ru-RU" sz="4000" b="1" dirty="0" smtClean="0"/>
              <a:t> -</a:t>
            </a:r>
            <a:r>
              <a:rPr lang="ru-RU" sz="4000" b="1" dirty="0" smtClean="0">
                <a:solidFill>
                  <a:srgbClr val="C00000"/>
                </a:solidFill>
              </a:rPr>
              <a:t> </a:t>
            </a:r>
            <a:r>
              <a:rPr lang="ru-RU" sz="4000" b="1" dirty="0" smtClean="0"/>
              <a:t>часть 2: задания 11-12;</a:t>
            </a:r>
          </a:p>
          <a:p>
            <a:pPr lvl="0"/>
            <a:r>
              <a:rPr lang="ru-RU" sz="4000" b="1" dirty="0">
                <a:solidFill>
                  <a:srgbClr val="C00000"/>
                </a:solidFill>
              </a:rPr>
              <a:t>оценочной</a:t>
            </a:r>
            <a:r>
              <a:rPr lang="ru-RU" sz="4000" b="1" dirty="0" smtClean="0"/>
              <a:t> </a:t>
            </a:r>
            <a:r>
              <a:rPr lang="ru-RU" sz="4000" b="1" dirty="0" smtClean="0"/>
              <a:t>-</a:t>
            </a:r>
            <a:r>
              <a:rPr lang="ru-RU" sz="4000" b="1" dirty="0" smtClean="0">
                <a:solidFill>
                  <a:srgbClr val="C00000"/>
                </a:solidFill>
              </a:rPr>
              <a:t> </a:t>
            </a:r>
            <a:r>
              <a:rPr lang="ru-RU" sz="4000" b="1" dirty="0" smtClean="0"/>
              <a:t>часть 3: задание 13.</a:t>
            </a:r>
          </a:p>
          <a:p>
            <a:pPr marL="0" indent="0">
              <a:buNone/>
            </a:pPr>
            <a:endParaRPr lang="ru-RU" sz="40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ru-RU" sz="40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ru-RU" sz="40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ru-RU" sz="4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3467" y="321734"/>
            <a:ext cx="11255607" cy="457200"/>
          </a:xfrm>
        </p:spPr>
        <p:txBody>
          <a:bodyPr>
            <a:noAutofit/>
          </a:bodyPr>
          <a:lstStyle/>
          <a:p>
            <a:pPr marL="228600" lvl="0" algn="r">
              <a:spcBef>
                <a:spcPts val="1000"/>
              </a:spcBef>
            </a:pPr>
            <a:r>
              <a:rPr lang="ru-RU" sz="3200" b="1" dirty="0" smtClean="0">
                <a:solidFill>
                  <a:srgbClr val="0070C0"/>
                </a:solidFill>
              </a:rPr>
              <a:t/>
            </a:r>
            <a:br>
              <a:rPr lang="ru-RU" sz="3200" b="1" dirty="0" smtClean="0">
                <a:solidFill>
                  <a:srgbClr val="0070C0"/>
                </a:solidFill>
              </a:rPr>
            </a:br>
            <a:r>
              <a:rPr lang="ru-RU" sz="3200" b="1" dirty="0" smtClean="0">
                <a:solidFill>
                  <a:srgbClr val="0070C0"/>
                </a:solidFill>
              </a:rPr>
              <a:t>Результативность </a:t>
            </a:r>
            <a:r>
              <a:rPr lang="ru-RU" sz="3200" b="1" dirty="0">
                <a:solidFill>
                  <a:srgbClr val="0070C0"/>
                </a:solidFill>
              </a:rPr>
              <a:t>выполнения заданий по </a:t>
            </a:r>
            <a:r>
              <a:rPr lang="ru-RU" sz="3200" b="1" dirty="0" smtClean="0">
                <a:solidFill>
                  <a:srgbClr val="0070C0"/>
                </a:solidFill>
              </a:rPr>
              <a:t>группам</a:t>
            </a:r>
            <a:br>
              <a:rPr lang="ru-RU" sz="3200" b="1" dirty="0" smtClean="0">
                <a:solidFill>
                  <a:srgbClr val="0070C0"/>
                </a:solidFill>
              </a:rPr>
            </a:br>
            <a:r>
              <a:rPr lang="ru-RU" sz="2400" b="1" dirty="0" smtClean="0">
                <a:solidFill>
                  <a:srgbClr val="0070C0"/>
                </a:solidFill>
                <a:latin typeface="Calibri"/>
              </a:rPr>
              <a:t>4 </a:t>
            </a:r>
            <a:r>
              <a:rPr lang="ru-RU" sz="2400" b="1" dirty="0">
                <a:solidFill>
                  <a:srgbClr val="0070C0"/>
                </a:solidFill>
                <a:latin typeface="Calibri"/>
              </a:rPr>
              <a:t>группы участников, получивших   за выполнение всей работы</a:t>
            </a:r>
            <a:br>
              <a:rPr lang="ru-RU" sz="2400" b="1" dirty="0">
                <a:solidFill>
                  <a:srgbClr val="0070C0"/>
                </a:solidFill>
                <a:latin typeface="Calibri"/>
              </a:rPr>
            </a:b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8478981" y="1236134"/>
            <a:ext cx="3420093" cy="5271544"/>
          </a:xfrm>
        </p:spPr>
        <p:txBody>
          <a:bodyPr>
            <a:normAutofit/>
          </a:bodyPr>
          <a:lstStyle/>
          <a:p>
            <a:r>
              <a:rPr lang="ru-RU" dirty="0" smtClean="0"/>
              <a:t>от </a:t>
            </a:r>
            <a:r>
              <a:rPr lang="ru-RU" dirty="0"/>
              <a:t>30 до 34 баллов – </a:t>
            </a:r>
            <a:r>
              <a:rPr lang="ru-RU" b="1" dirty="0">
                <a:solidFill>
                  <a:srgbClr val="FF33CC"/>
                </a:solidFill>
              </a:rPr>
              <a:t>4 группа</a:t>
            </a:r>
            <a:r>
              <a:rPr lang="ru-RU" dirty="0">
                <a:solidFill>
                  <a:srgbClr val="FF33CC"/>
                </a:solidFill>
              </a:rPr>
              <a:t> </a:t>
            </a:r>
            <a:r>
              <a:rPr lang="ru-RU" b="1" dirty="0">
                <a:solidFill>
                  <a:srgbClr val="FF33CC"/>
                </a:solidFill>
              </a:rPr>
              <a:t>(0,1</a:t>
            </a:r>
            <a:r>
              <a:rPr lang="ru-RU" b="1" dirty="0" smtClean="0">
                <a:solidFill>
                  <a:srgbClr val="FF33CC"/>
                </a:solidFill>
              </a:rPr>
              <a:t>%)</a:t>
            </a:r>
          </a:p>
          <a:p>
            <a:pPr marL="0" indent="0">
              <a:buNone/>
            </a:pPr>
            <a:endParaRPr lang="ru-RU" b="1" dirty="0">
              <a:solidFill>
                <a:srgbClr val="FF33CC"/>
              </a:solidFill>
            </a:endParaRPr>
          </a:p>
          <a:p>
            <a:r>
              <a:rPr lang="ru-RU" dirty="0"/>
              <a:t>от 23 до 29 баллов – </a:t>
            </a:r>
            <a:r>
              <a:rPr lang="ru-RU" b="1" dirty="0">
                <a:solidFill>
                  <a:srgbClr val="002060"/>
                </a:solidFill>
              </a:rPr>
              <a:t>3 группа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(18,4</a:t>
            </a:r>
            <a:r>
              <a:rPr lang="ru-RU" b="1" dirty="0" smtClean="0">
                <a:solidFill>
                  <a:srgbClr val="002060"/>
                </a:solidFill>
              </a:rPr>
              <a:t>%)</a:t>
            </a:r>
          </a:p>
          <a:p>
            <a:pPr marL="0" indent="0">
              <a:buNone/>
            </a:pPr>
            <a:endParaRPr lang="ru-RU" b="1" dirty="0">
              <a:solidFill>
                <a:srgbClr val="002060"/>
              </a:solidFill>
            </a:endParaRPr>
          </a:p>
          <a:p>
            <a:r>
              <a:rPr lang="ru-RU" dirty="0"/>
              <a:t>от 13 до 22 баллов – </a:t>
            </a:r>
            <a:r>
              <a:rPr lang="ru-RU" b="1" dirty="0">
                <a:solidFill>
                  <a:srgbClr val="006600"/>
                </a:solidFill>
              </a:rPr>
              <a:t>2 группа</a:t>
            </a:r>
            <a:r>
              <a:rPr lang="ru-RU" dirty="0">
                <a:solidFill>
                  <a:srgbClr val="006600"/>
                </a:solidFill>
              </a:rPr>
              <a:t> </a:t>
            </a:r>
            <a:r>
              <a:rPr lang="ru-RU" b="1" dirty="0">
                <a:solidFill>
                  <a:srgbClr val="006600"/>
                </a:solidFill>
              </a:rPr>
              <a:t>(69,6</a:t>
            </a:r>
            <a:r>
              <a:rPr lang="ru-RU" b="1" dirty="0" smtClean="0">
                <a:solidFill>
                  <a:srgbClr val="006600"/>
                </a:solidFill>
              </a:rPr>
              <a:t>%)</a:t>
            </a:r>
          </a:p>
          <a:p>
            <a:pPr marL="0" indent="0">
              <a:buNone/>
            </a:pPr>
            <a:endParaRPr lang="ru-RU" b="1" dirty="0">
              <a:solidFill>
                <a:srgbClr val="006600"/>
              </a:solidFill>
            </a:endParaRPr>
          </a:p>
          <a:p>
            <a:pPr lvl="0"/>
            <a:r>
              <a:rPr lang="ru-RU" dirty="0" smtClean="0"/>
              <a:t>от 0 до 12 баллов – </a:t>
            </a:r>
            <a:r>
              <a:rPr lang="ru-RU" b="1" dirty="0" smtClean="0"/>
              <a:t>1 группа</a:t>
            </a:r>
            <a:r>
              <a:rPr lang="ru-RU" dirty="0" smtClean="0"/>
              <a:t>  </a:t>
            </a:r>
            <a:r>
              <a:rPr lang="ru-RU" b="1" dirty="0" smtClean="0"/>
              <a:t>(11,9%)</a:t>
            </a:r>
          </a:p>
          <a:p>
            <a:pPr indent="0">
              <a:buNone/>
            </a:pPr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674" y="952493"/>
            <a:ext cx="8222307" cy="590550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6342"/>
          </a:xfrm>
        </p:spPr>
        <p:txBody>
          <a:bodyPr/>
          <a:lstStyle/>
          <a:p>
            <a:pPr algn="r"/>
            <a:r>
              <a:rPr lang="ru-RU" b="1" dirty="0">
                <a:solidFill>
                  <a:srgbClr val="0070C0"/>
                </a:solidFill>
              </a:rPr>
              <a:t>Типология заданий</a:t>
            </a:r>
            <a:endParaRPr lang="ru-RU" dirty="0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3858982"/>
              </p:ext>
            </p:extLst>
          </p:nvPr>
        </p:nvGraphicFramePr>
        <p:xfrm>
          <a:off x="838200" y="1100667"/>
          <a:ext cx="10515600" cy="5623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3505200"/>
                <a:gridCol w="3505200"/>
              </a:tblGrid>
              <a:tr h="658646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Предметные компетенции:</a:t>
                      </a:r>
                    </a:p>
                    <a:p>
                      <a:pPr algn="l"/>
                      <a:r>
                        <a:rPr lang="ru-RU" baseline="0" dirty="0" smtClean="0">
                          <a:solidFill>
                            <a:srgbClr val="0070C0"/>
                          </a:solidFill>
                        </a:rPr>
                        <a:t> 1 – 10</a:t>
                      </a:r>
                      <a:endParaRPr lang="ru-RU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FFEDB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Методические компетенции: </a:t>
                      </a:r>
                    </a:p>
                    <a:p>
                      <a:pPr algn="l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11 – 12  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FFEDB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Компетенции  в   области оценивания письменных</a:t>
                      </a:r>
                      <a:r>
                        <a:rPr lang="ru-RU" baseline="0" dirty="0" smtClean="0">
                          <a:solidFill>
                            <a:srgbClr val="0070C0"/>
                          </a:solidFill>
                        </a:rPr>
                        <a:t> работ</a:t>
                      </a:r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: </a:t>
                      </a:r>
                    </a:p>
                    <a:p>
                      <a:pPr algn="l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13 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FFEDB3"/>
                    </a:solidFill>
                  </a:tcPr>
                </a:tc>
              </a:tr>
              <a:tr h="470922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фонетика;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лексика</a:t>
                      </a:r>
                      <a:r>
                        <a:rPr lang="ru-RU" sz="1800" b="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;</a:t>
                      </a:r>
                      <a:r>
                        <a:rPr lang="ru-RU" sz="18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морфемика;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морфология;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орфография;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пунктуация.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  </a:t>
                      </a:r>
                      <a:r>
                        <a:rPr lang="ru-RU" sz="1800" b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Теоретические основы курса русского языка</a:t>
                      </a:r>
                      <a:r>
                        <a:rPr lang="ru-RU" sz="18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правописание слов разных частей речи;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словообразовательный анализ;</a:t>
                      </a:r>
                      <a:r>
                        <a:rPr lang="ru-RU" sz="1800" b="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синтаксический анализ;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грамматическая система русского языка в исторической ретроспективе</a:t>
                      </a:r>
                      <a:r>
                        <a:rPr lang="ru-RU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b="1" dirty="0">
                        <a:latin typeface="+mn-lt"/>
                      </a:endParaRPr>
                    </a:p>
                  </a:txBody>
                  <a:tcPr>
                    <a:solidFill>
                      <a:srgbClr val="E6ECF6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умение педагога методически выстроить определённый этап урока с учётом заданных условий;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1800" b="1" dirty="0" smtClean="0">
                        <a:effectLst/>
                        <a:latin typeface="+mn-lt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800" b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компетентность педагога, учитывающего   в организации     учебной деятельности состав класса, в частности,   особенности учащихся с ограниченными возможностями здоровья (ОВЗ). </a:t>
                      </a:r>
                      <a:endParaRPr lang="ru-RU" sz="1800" b="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1800" b="0" dirty="0"/>
                    </a:p>
                  </a:txBody>
                  <a:tcPr>
                    <a:solidFill>
                      <a:srgbClr val="E6ECF6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практические навыки оценивания работ учащихся по предложенным критериям.</a:t>
                      </a:r>
                      <a:endParaRPr lang="ru-RU" sz="1800" b="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ru-RU" sz="1800" b="0" dirty="0"/>
                    </a:p>
                  </a:txBody>
                  <a:tcPr>
                    <a:solidFill>
                      <a:srgbClr val="E6ECF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433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sz="2800" b="1" dirty="0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Анализ выполнения работы 1 группой </a:t>
            </a:r>
            <a:r>
              <a:rPr lang="ru-RU" sz="2800" b="1" dirty="0" smtClean="0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участников</a:t>
            </a:r>
            <a:r>
              <a:rPr lang="ru-RU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6262942"/>
              </p:ext>
            </p:extLst>
          </p:nvPr>
        </p:nvGraphicFramePr>
        <p:xfrm>
          <a:off x="838200" y="974725"/>
          <a:ext cx="10541000" cy="55841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0500"/>
                <a:gridCol w="5270500"/>
              </a:tblGrid>
              <a:tr h="427867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C00000"/>
                          </a:solidFill>
                        </a:rPr>
                        <a:t>+</a:t>
                      </a:r>
                      <a:endParaRPr lang="ru-RU" sz="2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C00000"/>
                          </a:solidFill>
                        </a:rPr>
                        <a:t>-</a:t>
                      </a:r>
                      <a:endParaRPr lang="ru-RU" sz="2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065941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8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максимально высокий результат выполнения </a:t>
                      </a:r>
                      <a:r>
                        <a:rPr lang="ru-RU" sz="1800" b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ru-RU" sz="18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60,5% </a:t>
                      </a:r>
                      <a:r>
                        <a:rPr lang="ru-RU" sz="1800" b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‒</a:t>
                      </a:r>
                      <a:r>
                        <a:rPr lang="ru-RU" sz="18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 блоке заданий, характеризующих </a:t>
                      </a:r>
                      <a:r>
                        <a:rPr lang="ru-RU" sz="1800" b="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предметные компетенции </a:t>
                      </a:r>
                      <a:r>
                        <a:rPr lang="ru-RU" sz="1800" b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 уровне умения устанавливать</a:t>
                      </a:r>
                      <a:r>
                        <a:rPr lang="ru-RU" sz="1800" b="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частеречную принадлежность слов и определять их морфологические характеристики; 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8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результативность от 50% до 60% </a:t>
                      </a:r>
                      <a:r>
                        <a:rPr lang="ru-RU" sz="1800" b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 блоке заданий, характеризующих</a:t>
                      </a: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ru-RU" sz="1800" b="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предметные компетенции</a:t>
                      </a:r>
                      <a:r>
                        <a:rPr lang="ru-RU" sz="1800" b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в умении решать типичные орфографические задачи; </a:t>
                      </a: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ru-RU" sz="1800" b="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методические компетенции</a:t>
                      </a:r>
                      <a:r>
                        <a:rPr lang="ru-RU" sz="1800" b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в проектировании этапа урока с учётом условия работы без учебника и соблюдения принципа соответствия фрагмента урока заданной теме.</a:t>
                      </a:r>
                      <a:r>
                        <a:rPr lang="ru-RU" sz="1800" b="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800" dirty="0"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8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ниже 40%</a:t>
                      </a:r>
                      <a:r>
                        <a:rPr lang="ru-RU" sz="18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‒ выполнение заданий, характеризующих </a:t>
                      </a:r>
                      <a:r>
                        <a:rPr lang="ru-RU" sz="1800" i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владение </a:t>
                      </a:r>
                      <a:r>
                        <a:rPr lang="ru-RU" sz="18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предметными компетенциями </a:t>
                      </a:r>
                      <a:r>
                        <a:rPr lang="ru-RU" sz="1800" i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области</a:t>
                      </a: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ru-RU" sz="18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морфемного и словообразовательного разбора; расстановки знаков препинания в сложном предложении; анализа грамматических явлений </a:t>
                      </a:r>
                      <a:r>
                        <a:rPr lang="ru-RU" sz="18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точки зрения исторической ретроспективы; фонетического анализа слов; классификации синтаксических единиц; </a:t>
                      </a:r>
                      <a:endParaRPr lang="ru-RU" sz="1800" dirty="0" smtClean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ru-RU" sz="18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проектирования урока в соответствии с заданной моделью; </a:t>
                      </a:r>
                      <a:endParaRPr lang="ru-RU" sz="1800" dirty="0" smtClean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ru-RU" sz="18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оценочной деятельности</a:t>
                      </a:r>
                      <a:r>
                        <a:rPr lang="ru-RU" sz="18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ru-RU" sz="1800" dirty="0" smtClean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ru-RU" sz="1800" i="1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инклюзивного образования</a:t>
                      </a:r>
                      <a:r>
                        <a:rPr lang="ru-RU" sz="18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dirty="0" smtClean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F2C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17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sz="2800" b="1" dirty="0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Анализ выполнения работы </a:t>
            </a:r>
            <a:r>
              <a:rPr lang="ru-RU" sz="2800" b="1" dirty="0" smtClean="0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ru-RU" sz="2800" b="1" dirty="0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группой </a:t>
            </a:r>
            <a:r>
              <a:rPr lang="ru-RU" sz="2800" b="1" dirty="0" smtClean="0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участников</a:t>
            </a:r>
            <a:r>
              <a:rPr lang="ru-RU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1842485"/>
              </p:ext>
            </p:extLst>
          </p:nvPr>
        </p:nvGraphicFramePr>
        <p:xfrm>
          <a:off x="838200" y="974725"/>
          <a:ext cx="10541000" cy="5657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0500"/>
                <a:gridCol w="5270500"/>
              </a:tblGrid>
              <a:tr h="427867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C00000"/>
                          </a:solidFill>
                        </a:rPr>
                        <a:t>+</a:t>
                      </a:r>
                      <a:endParaRPr lang="ru-RU" sz="2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C00000"/>
                          </a:solidFill>
                        </a:rPr>
                        <a:t>-</a:t>
                      </a:r>
                      <a:endParaRPr lang="ru-RU" sz="2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065941">
                <a:tc>
                  <a:txBody>
                    <a:bodyPr/>
                    <a:lstStyle/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максимально высокий результат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sz="1600" b="1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92,5</a:t>
                      </a:r>
                      <a:r>
                        <a:rPr lang="ru-RU" sz="16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методические компетенции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в проектировании заданного этапа урока с учётом условий работы без учебника и соответствия теме; </a:t>
                      </a: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предметные компетенции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 умение давать</a:t>
                      </a:r>
                      <a:r>
                        <a:rPr lang="ru-RU" sz="16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морфологические характеристики слов;</a:t>
                      </a:r>
                      <a:r>
                        <a:rPr lang="ru-RU" sz="16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600" b="1" dirty="0" smtClean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 90% до 70%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предметные компетенции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области решения типичных орфографических и пунктуационных задач, морфемного и словообразовательного разбора, </a:t>
                      </a: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методические компетенции: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умение 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проектировать 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заданный этап урока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в соответствии с 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логикой его построения; </a:t>
                      </a: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 70% до 50%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предметные компетенции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умение выделять в тексте лексические единицы; производить фонетический анализ слов; сформированность навыка </a:t>
                      </a: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оценочной деятельности;</a:t>
                      </a: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методические компетенции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проектировании заданного этапа урока на основе 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активной познавательной деятельности учащихся.</a:t>
                      </a:r>
                      <a:r>
                        <a:rPr lang="ru-RU" sz="1600" baseline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ниже 40%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indent="-285750" algn="just">
                        <a:buFont typeface="Courier New" panose="02070309020205020404" pitchFamily="49" charset="0"/>
                        <a:buChar char="o"/>
                      </a:pP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предметные компетенции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 в области 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грамматики русского языка, для вариативных случаев классификации синтаксических единиц; в 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решении нетипичных задач по орфографии; </a:t>
                      </a:r>
                    </a:p>
                    <a:p>
                      <a:pPr marL="0" indent="0" algn="just">
                        <a:buFont typeface="Courier New" panose="02070309020205020404" pitchFamily="49" charset="0"/>
                        <a:buNone/>
                      </a:pPr>
                      <a:endParaRPr lang="ru-RU" sz="1600" dirty="0" smtClean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</a:endParaRPr>
                    </a:p>
                    <a:p>
                      <a:pPr marL="285750" indent="-285750" algn="just">
                        <a:buFont typeface="Courier New" panose="02070309020205020404" pitchFamily="49" charset="0"/>
                        <a:buChar char="o"/>
                      </a:pP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психолого-педагогическая компетентность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 в области инклюзивного образования; </a:t>
                      </a:r>
                    </a:p>
                    <a:p>
                      <a:pPr marL="0" indent="0" algn="just">
                        <a:buFont typeface="Courier New" panose="02070309020205020404" pitchFamily="49" charset="0"/>
                        <a:buNone/>
                      </a:pPr>
                      <a:endParaRPr lang="ru-RU" sz="1600" dirty="0" smtClean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285750" indent="-285750" algn="just">
                        <a:buFont typeface="Courier New" panose="02070309020205020404" pitchFamily="49" charset="0"/>
                        <a:buChar char="o"/>
                      </a:pP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методические компетенции 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в использовании на</a:t>
                      </a: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проектируемом этапе урока лингвистического материала  и в проектировании заданного этапа урока с учётом уровня обученности класса. </a:t>
                      </a:r>
                      <a:endParaRPr lang="ru-RU" sz="1600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F2C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299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sz="2800" b="1" dirty="0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Анализ выполнения работы </a:t>
            </a:r>
            <a:r>
              <a:rPr lang="ru-RU" sz="2800" b="1" dirty="0" smtClean="0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3 </a:t>
            </a:r>
            <a:r>
              <a:rPr lang="ru-RU" sz="2800" b="1" dirty="0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группой </a:t>
            </a:r>
            <a:r>
              <a:rPr lang="ru-RU" sz="2800" b="1" dirty="0" smtClean="0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участников</a:t>
            </a:r>
            <a:r>
              <a:rPr lang="ru-RU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280170"/>
              </p:ext>
            </p:extLst>
          </p:nvPr>
        </p:nvGraphicFramePr>
        <p:xfrm>
          <a:off x="838200" y="974725"/>
          <a:ext cx="10541000" cy="5657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0500"/>
                <a:gridCol w="5270500"/>
              </a:tblGrid>
              <a:tr h="427867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C00000"/>
                          </a:solidFill>
                        </a:rPr>
                        <a:t>+</a:t>
                      </a:r>
                      <a:endParaRPr lang="ru-RU" sz="2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C00000"/>
                          </a:solidFill>
                        </a:rPr>
                        <a:t>-</a:t>
                      </a:r>
                      <a:endParaRPr lang="ru-RU" sz="2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065941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6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максимально высокий результат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ru-RU" sz="1600" b="1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99,8</a:t>
                      </a:r>
                      <a:r>
                        <a:rPr lang="ru-RU" sz="16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0" dirty="0" smtClean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методические компетенции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проектировании заданного этапа урока с учётом заданной темы, работы без учебника; </a:t>
                      </a: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предметные лингвистические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компетенции в области морфологии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морфемики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словообразования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области решения типичных орфографических и пунктуационных задач; 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фонетики;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6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 80% до 70%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оценочная деятельность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предметные компетенции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области решения нетипичных задач по орфографии; </a:t>
                      </a: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методические компетенции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проектировании заданного этапа урока;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6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 50% до 60%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предметные 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компетенции, связанные с анализом 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грамматики и синтаксиса, 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орфографии, морфемного и словообразовательного анализа; </a:t>
                      </a: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методические компетенции 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использовании на</a:t>
                      </a: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проектируемом этапе урока лингвистического материала.</a:t>
                      </a:r>
                      <a:r>
                        <a:rPr lang="ru-RU" sz="1600" baseline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6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ниже 40%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методические компетенции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проектировании заданного этапа урока с привлечением лингвистического материала; </a:t>
                      </a: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психолого-педагогическая компетентность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в области инклюзивного образования: только </a:t>
                      </a:r>
                      <a:r>
                        <a:rPr lang="ru-RU" sz="1600" b="1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47,2%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учителей могут учитывать особенности детей с ОВЗ в практической деятельности; </a:t>
                      </a: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None/>
                      </a:pPr>
                      <a:endParaRPr lang="ru-RU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6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самый низкий результат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ru-RU" sz="1600" b="1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20,5</a:t>
                      </a:r>
                      <a:r>
                        <a:rPr lang="ru-RU" sz="16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‒</a:t>
                      </a:r>
                      <a:r>
                        <a:rPr lang="ru-RU" sz="16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блоке заданий, характеризующих </a:t>
                      </a: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методические</a:t>
                      </a: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компетенции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проектировании заданного этапа урока с учётом уровня обученности класса.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2C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281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sz="2800" b="1" dirty="0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Анализ выполнения работы </a:t>
            </a:r>
            <a:r>
              <a:rPr lang="ru-RU" sz="2800" b="1" dirty="0" smtClean="0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4 </a:t>
            </a:r>
            <a:r>
              <a:rPr lang="ru-RU" sz="2800" b="1" dirty="0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группой </a:t>
            </a:r>
            <a:r>
              <a:rPr lang="ru-RU" sz="2800" b="1" dirty="0" smtClean="0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участников</a:t>
            </a:r>
            <a:r>
              <a:rPr lang="ru-RU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0334762"/>
              </p:ext>
            </p:extLst>
          </p:nvPr>
        </p:nvGraphicFramePr>
        <p:xfrm>
          <a:off x="838200" y="974725"/>
          <a:ext cx="10541000" cy="5657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0500"/>
                <a:gridCol w="5270500"/>
              </a:tblGrid>
              <a:tr h="427867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C00000"/>
                          </a:solidFill>
                        </a:rPr>
                        <a:t>+</a:t>
                      </a:r>
                      <a:endParaRPr lang="ru-RU" sz="2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C00000"/>
                          </a:solidFill>
                        </a:rPr>
                        <a:t>-</a:t>
                      </a:r>
                      <a:endParaRPr lang="ru-RU" sz="2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065941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6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максимально высокий результат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 – </a:t>
                      </a:r>
                      <a:r>
                        <a:rPr lang="ru-RU" sz="1600" b="1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100</a:t>
                      </a:r>
                      <a:r>
                        <a:rPr lang="ru-RU" sz="16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%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 ‒ 11 заданий, характеризующих</a:t>
                      </a:r>
                      <a:r>
                        <a:rPr lang="ru-RU" sz="16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большинство </a:t>
                      </a: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предметных </a:t>
                      </a:r>
                      <a:r>
                        <a:rPr lang="ru-RU" sz="1600" i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и</a:t>
                      </a: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 методических компетенций;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  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6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результативность от 80% до 92,9%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блоке заданий, характеризующих</a:t>
                      </a:r>
                      <a:endParaRPr lang="ru-RU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предметные компетенции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анализе 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сложных случаев классификации синтаксических единиц; в области лексики;  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решение нетипичных задач по орфографии, в том числе на основе знания истории языка; анализ 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грамматики русского языка с точки зрения исторической ретроспективы;</a:t>
                      </a:r>
                      <a:endParaRPr lang="ru-RU" sz="1600" dirty="0" smtClean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сформированности </a:t>
                      </a: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оценочной деятельности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учителя;</a:t>
                      </a: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методические</a:t>
                      </a: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компетенции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при построении заданного фрагмента урока с использованием корректного лингвистического материала; </a:t>
                      </a: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ru-RU" sz="1600" i="1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психолого-педагогическую компетентность</a:t>
                      </a:r>
                      <a:r>
                        <a:rPr lang="ru-RU" sz="1600" b="1" i="1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1600" b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81% 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учителей этой группы могут учитывать особенности детей с ОВЗ в практической деятельности.</a:t>
                      </a:r>
                      <a:r>
                        <a:rPr lang="ru-RU" sz="1600" baseline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8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самый низкий результат</a:t>
                      </a:r>
                      <a:r>
                        <a:rPr lang="ru-RU" sz="18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ru-RU" sz="1800" b="1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42,9</a:t>
                      </a:r>
                      <a:r>
                        <a:rPr lang="ru-RU" sz="18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18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‒</a:t>
                      </a:r>
                      <a:r>
                        <a:rPr lang="ru-RU" sz="18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блоке заданий, характеризующих </a:t>
                      </a:r>
                      <a:r>
                        <a:rPr lang="ru-RU" sz="1800" i="1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методические</a:t>
                      </a:r>
                      <a:r>
                        <a:rPr lang="ru-RU" sz="1800" i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компетенции</a:t>
                      </a:r>
                      <a:r>
                        <a:rPr lang="ru-RU" sz="18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проектировании заданного этапа урока с учётом уровня обученности класса.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2C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770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69999"/>
          </a:xfrm>
        </p:spPr>
        <p:txBody>
          <a:bodyPr>
            <a:normAutofit/>
          </a:bodyPr>
          <a:lstStyle/>
          <a:p>
            <a:pPr algn="r"/>
            <a:r>
              <a:rPr lang="ru-RU" sz="4000" b="1" dirty="0" smtClean="0">
                <a:solidFill>
                  <a:srgbClr val="0070C0"/>
                </a:solidFill>
              </a:rPr>
              <a:t>Результаты по типам заданий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965200"/>
            <a:ext cx="10515600" cy="5469467"/>
          </a:xfrm>
        </p:spPr>
        <p:txBody>
          <a:bodyPr>
            <a:norm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600" i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высокий уровень </a:t>
            </a:r>
            <a:r>
              <a:rPr lang="ru-RU" sz="2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результативности: предметные задания базового уровня;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600" i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удовлетворительный уровень </a:t>
            </a:r>
            <a:r>
              <a:rPr lang="ru-RU" sz="2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результативности: предметные задания повышенного уровня и оценочный </a:t>
            </a:r>
            <a:r>
              <a:rPr lang="ru-RU" sz="2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компонент </a:t>
            </a:r>
            <a:r>
              <a:rPr lang="ru-RU" sz="2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деятельности; 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600" i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низкий уровень </a:t>
            </a:r>
            <a:r>
              <a:rPr lang="ru-RU" sz="2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результативности: задания </a:t>
            </a:r>
            <a:r>
              <a:rPr lang="ru-RU" sz="2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методике обучения в </a:t>
            </a:r>
            <a:r>
              <a:rPr lang="ru-RU" sz="2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предложенных </a:t>
            </a:r>
            <a:r>
              <a:rPr lang="ru-RU" sz="2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педагогических </a:t>
            </a:r>
            <a:r>
              <a:rPr lang="ru-RU" sz="2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ситуациях, в том числе в инклюзивном обучении.</a:t>
            </a:r>
            <a:endParaRPr lang="ru-RU" sz="26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548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b="1" dirty="0" smtClean="0">
                <a:solidFill>
                  <a:srgbClr val="0070C0"/>
                </a:solidFill>
              </a:rPr>
              <a:t>Результаты исследования могут быть интерпретированы как  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00549"/>
            <a:ext cx="10515600" cy="4486275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ru-RU" sz="3600" dirty="0">
                <a:latin typeface="Arial Narrow" panose="020B0606020202030204" pitchFamily="34" charset="0"/>
                <a:cs typeface="Arial" panose="020B0604020202020204" pitchFamily="34" charset="0"/>
              </a:rPr>
              <a:t>актуальные для широкого использования данной модели исследования (эффективность – способна охватить множество участников, универсальность – предоставляет возможность исследовать широкий спектр компетенций);</a:t>
            </a:r>
          </a:p>
          <a:p>
            <a:pPr algn="just">
              <a:lnSpc>
                <a:spcPct val="120000"/>
              </a:lnSpc>
            </a:pPr>
            <a:r>
              <a:rPr lang="ru-RU" sz="36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отражение реальной ситуации в преподавании русского языка, уровня теоретической и методической подготовки учителей-предметников; </a:t>
            </a:r>
          </a:p>
          <a:p>
            <a:pPr algn="just">
              <a:lnSpc>
                <a:spcPct val="120000"/>
              </a:lnSpc>
            </a:pPr>
            <a:r>
              <a:rPr lang="ru-RU" sz="36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запрос </a:t>
            </a:r>
            <a:r>
              <a:rPr lang="ru-RU" sz="3600" dirty="0">
                <a:latin typeface="Arial Narrow" panose="020B0606020202030204" pitchFamily="34" charset="0"/>
                <a:cs typeface="Arial" panose="020B0604020202020204" pitchFamily="34" charset="0"/>
              </a:rPr>
              <a:t>на дифференциацию дополнительного образования учителей по предмету в системе повышения </a:t>
            </a:r>
            <a:r>
              <a:rPr lang="ru-RU" sz="36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квалификации (вариативно-модульный подход); </a:t>
            </a:r>
          </a:p>
          <a:p>
            <a:pPr algn="just">
              <a:lnSpc>
                <a:spcPct val="120000"/>
              </a:lnSpc>
            </a:pPr>
            <a:r>
              <a:rPr lang="ru-RU" sz="360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запрос на включение в программы </a:t>
            </a:r>
            <a:r>
              <a:rPr lang="ru-RU" sz="3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повышения </a:t>
            </a:r>
            <a:r>
              <a:rPr lang="ru-RU" sz="360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квалификации</a:t>
            </a:r>
            <a:r>
              <a:rPr lang="ru-RU" sz="3600" dirty="0" smtClean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модулей для фронтального обучения </a:t>
            </a:r>
            <a:r>
              <a:rPr lang="ru-RU" sz="36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педагогов (неспециалистов) в условиях внедрения инклюзивного образования в массовую </a:t>
            </a:r>
            <a:r>
              <a:rPr lang="ru-RU" sz="3600" dirty="0" smtClean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школу;</a:t>
            </a:r>
            <a:endParaRPr lang="ru-RU" sz="3600" dirty="0"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ru-RU" sz="36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основа для создания рекомендаций по организации курсов повышения квалификации и профессиональной переподготовки (стартовая диагностика, мониторинг, итоговая диагностика);</a:t>
            </a:r>
          </a:p>
          <a:p>
            <a:pPr algn="just">
              <a:lnSpc>
                <a:spcPct val="120000"/>
              </a:lnSpc>
            </a:pPr>
            <a:r>
              <a:rPr lang="ru-RU" sz="36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модель для аттестации педагогов-предметников.</a:t>
            </a:r>
          </a:p>
          <a:p>
            <a:pPr algn="just">
              <a:lnSpc>
                <a:spcPct val="120000"/>
              </a:lnSpc>
            </a:pPr>
            <a:endParaRPr lang="ru-RU" sz="3600" b="1" dirty="0" smtClean="0">
              <a:solidFill>
                <a:srgbClr val="04B8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endParaRPr lang="ru-RU" sz="2900" b="1" dirty="0" smtClean="0">
              <a:solidFill>
                <a:srgbClr val="04B8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b="1" dirty="0" smtClean="0">
              <a:solidFill>
                <a:srgbClr val="04B83C"/>
              </a:solidFill>
            </a:endParaRPr>
          </a:p>
          <a:p>
            <a:pPr algn="just"/>
            <a:endParaRPr lang="ru-RU" b="1" dirty="0" smtClean="0"/>
          </a:p>
          <a:p>
            <a:endParaRPr lang="ru-RU" b="1" dirty="0"/>
          </a:p>
          <a:p>
            <a:endParaRPr lang="ru-RU" b="1" dirty="0" smtClean="0"/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11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</TotalTime>
  <Words>951</Words>
  <Application>Microsoft Office PowerPoint</Application>
  <PresentationFormat>Произвольный</PresentationFormat>
  <Paragraphs>106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ИССЛЕДОВАНИЕ  КОМПЕТЕНЦИЙ УЧИТЕЛЕЙ</vt:lpstr>
      <vt:lpstr> Результативность выполнения заданий по группам 4 группы участников, получивших   за выполнение всей работы  </vt:lpstr>
      <vt:lpstr>Типология заданий</vt:lpstr>
      <vt:lpstr>Анализ выполнения работы 1 группой участников </vt:lpstr>
      <vt:lpstr>Анализ выполнения работы 2 группой участников </vt:lpstr>
      <vt:lpstr>Анализ выполнения работы 3 группой участников </vt:lpstr>
      <vt:lpstr>Анализ выполнения работы 4 группой участников </vt:lpstr>
      <vt:lpstr>Результаты по типам заданий</vt:lpstr>
      <vt:lpstr>Результаты исследования могут быть интерпретированы как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ИССЛЕДОВАНИЕ КОМПЕТЕНЦИЙ УЧИТЕЛЕЙ</dc:title>
  <dc:creator>Людмила</dc:creator>
  <cp:lastModifiedBy>Светлана</cp:lastModifiedBy>
  <cp:revision>82</cp:revision>
  <dcterms:created xsi:type="dcterms:W3CDTF">2016-10-25T23:31:09Z</dcterms:created>
  <dcterms:modified xsi:type="dcterms:W3CDTF">2016-11-01T18:03:11Z</dcterms:modified>
</cp:coreProperties>
</file>