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  <p:sldMasterId id="2147484428" r:id="rId2"/>
    <p:sldMasterId id="2147484440" r:id="rId3"/>
    <p:sldMasterId id="2147484453" r:id="rId4"/>
    <p:sldMasterId id="2147484465" r:id="rId5"/>
  </p:sldMasterIdLst>
  <p:notesMasterIdLst>
    <p:notesMasterId r:id="rId27"/>
  </p:notesMasterIdLst>
  <p:handoutMasterIdLst>
    <p:handoutMasterId r:id="rId28"/>
  </p:handoutMasterIdLst>
  <p:sldIdLst>
    <p:sldId id="257" r:id="rId6"/>
    <p:sldId id="702" r:id="rId7"/>
    <p:sldId id="704" r:id="rId8"/>
    <p:sldId id="710" r:id="rId9"/>
    <p:sldId id="706" r:id="rId10"/>
    <p:sldId id="713" r:id="rId11"/>
    <p:sldId id="707" r:id="rId12"/>
    <p:sldId id="675" r:id="rId13"/>
    <p:sldId id="676" r:id="rId14"/>
    <p:sldId id="677" r:id="rId15"/>
    <p:sldId id="678" r:id="rId16"/>
    <p:sldId id="679" r:id="rId17"/>
    <p:sldId id="694" r:id="rId18"/>
    <p:sldId id="680" r:id="rId19"/>
    <p:sldId id="692" r:id="rId20"/>
    <p:sldId id="696" r:id="rId21"/>
    <p:sldId id="682" r:id="rId22"/>
    <p:sldId id="684" r:id="rId23"/>
    <p:sldId id="711" r:id="rId24"/>
    <p:sldId id="712" r:id="rId25"/>
    <p:sldId id="571" r:id="rId26"/>
  </p:sldIdLst>
  <p:sldSz cx="9144000" cy="6858000" type="screen4x3"/>
  <p:notesSz cx="6761163" cy="9942513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CF3F4"/>
    <a:srgbClr val="006699"/>
    <a:srgbClr val="003399"/>
    <a:srgbClr val="C3F3EE"/>
    <a:srgbClr val="99FFCC"/>
    <a:srgbClr val="0000CC"/>
    <a:srgbClr val="0000FF"/>
    <a:srgbClr val="DACDE9"/>
    <a:srgbClr val="7D1114"/>
    <a:srgbClr val="FF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8553" autoAdjust="0"/>
  </p:normalViewPr>
  <p:slideViewPr>
    <p:cSldViewPr>
      <p:cViewPr>
        <p:scale>
          <a:sx n="60" d="100"/>
          <a:sy n="60" d="100"/>
        </p:scale>
        <p:origin x="-1877" y="-5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90" y="-90"/>
      </p:cViewPr>
      <p:guideLst>
        <p:guide orient="horz" pos="3130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lesolda\Documents\&#1045;&#1043;&#1069;\2015\&#1072;&#1085;&#1072;&#1083;&#1080;&#1079;\&#1057;&#1088;&#1072;&#1074;&#1085;&#1077;&#1085;&#1080;&#1077;%20&#1045;&#1043;&#1069;&#1054;&#1043;&#1069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РФ!$B$9</c:f>
              <c:strCache>
                <c:ptCount val="1"/>
                <c:pt idx="0">
                  <c:v>Условный средний балл ОГЭ</c:v>
                </c:pt>
              </c:strCache>
            </c:strRef>
          </c:tx>
          <c:cat>
            <c:strRef>
              <c:f>РФ!$A$10:$A$17</c:f>
              <c:strCache>
                <c:ptCount val="8"/>
                <c:pt idx="0">
                  <c:v>ЦФО</c:v>
                </c:pt>
                <c:pt idx="1">
                  <c:v>ПФО</c:v>
                </c:pt>
                <c:pt idx="2">
                  <c:v>СКФО</c:v>
                </c:pt>
                <c:pt idx="3">
                  <c:v>СЗФО</c:v>
                </c:pt>
                <c:pt idx="4">
                  <c:v>ДФО</c:v>
                </c:pt>
                <c:pt idx="5">
                  <c:v>ЮФО</c:v>
                </c:pt>
                <c:pt idx="6">
                  <c:v>УФО</c:v>
                </c:pt>
                <c:pt idx="7">
                  <c:v>СФО</c:v>
                </c:pt>
              </c:strCache>
            </c:strRef>
          </c:cat>
          <c:val>
            <c:numRef>
              <c:f>РФ!$B$10:$B$17</c:f>
              <c:numCache>
                <c:formatCode>0.00</c:formatCode>
                <c:ptCount val="8"/>
                <c:pt idx="0">
                  <c:v>81.52</c:v>
                </c:pt>
                <c:pt idx="1">
                  <c:v>79.940000000000026</c:v>
                </c:pt>
                <c:pt idx="2">
                  <c:v>69.48</c:v>
                </c:pt>
                <c:pt idx="3">
                  <c:v>77.849999999999994</c:v>
                </c:pt>
                <c:pt idx="4">
                  <c:v>71.81</c:v>
                </c:pt>
                <c:pt idx="5">
                  <c:v>78.56</c:v>
                </c:pt>
                <c:pt idx="6">
                  <c:v>75.459999999999994</c:v>
                </c:pt>
                <c:pt idx="7">
                  <c:v>76.25</c:v>
                </c:pt>
              </c:numCache>
            </c:numRef>
          </c:val>
        </c:ser>
        <c:ser>
          <c:idx val="1"/>
          <c:order val="1"/>
          <c:tx>
            <c:strRef>
              <c:f>РФ!$C$9</c:f>
              <c:strCache>
                <c:ptCount val="1"/>
                <c:pt idx="0">
                  <c:v>Условный средний балл ЕГЭ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РФ!$A$10:$A$17</c:f>
              <c:strCache>
                <c:ptCount val="8"/>
                <c:pt idx="0">
                  <c:v>ЦФО</c:v>
                </c:pt>
                <c:pt idx="1">
                  <c:v>ПФО</c:v>
                </c:pt>
                <c:pt idx="2">
                  <c:v>СКФО</c:v>
                </c:pt>
                <c:pt idx="3">
                  <c:v>СЗФО</c:v>
                </c:pt>
                <c:pt idx="4">
                  <c:v>ДФО</c:v>
                </c:pt>
                <c:pt idx="5">
                  <c:v>ЮФО</c:v>
                </c:pt>
                <c:pt idx="6">
                  <c:v>УФО</c:v>
                </c:pt>
                <c:pt idx="7">
                  <c:v>СФО</c:v>
                </c:pt>
              </c:strCache>
            </c:strRef>
          </c:cat>
          <c:val>
            <c:numRef>
              <c:f>РФ!$C$10:$C$17</c:f>
              <c:numCache>
                <c:formatCode>0.00</c:formatCode>
                <c:ptCount val="8"/>
                <c:pt idx="0">
                  <c:v>68.69</c:v>
                </c:pt>
                <c:pt idx="1">
                  <c:v>68</c:v>
                </c:pt>
                <c:pt idx="2">
                  <c:v>51.339999999999996</c:v>
                </c:pt>
                <c:pt idx="3">
                  <c:v>67.88</c:v>
                </c:pt>
                <c:pt idx="4">
                  <c:v>63.55</c:v>
                </c:pt>
                <c:pt idx="5">
                  <c:v>65.13</c:v>
                </c:pt>
                <c:pt idx="6">
                  <c:v>67.900000000000006</c:v>
                </c:pt>
                <c:pt idx="7">
                  <c:v>63.379999999999995</c:v>
                </c:pt>
              </c:numCache>
            </c:numRef>
          </c:val>
        </c:ser>
        <c:gapWidth val="75"/>
        <c:overlap val="-25"/>
        <c:axId val="89715840"/>
        <c:axId val="89717376"/>
      </c:barChart>
      <c:catAx>
        <c:axId val="8971584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100" b="1">
                <a:solidFill>
                  <a:schemeClr val="tx2"/>
                </a:solidFill>
              </a:defRPr>
            </a:pPr>
            <a:endParaRPr lang="ru-RU"/>
          </a:p>
        </c:txPr>
        <c:crossAx val="89717376"/>
        <c:crosses val="autoZero"/>
        <c:auto val="1"/>
        <c:lblAlgn val="ctr"/>
        <c:lblOffset val="100"/>
      </c:catAx>
      <c:valAx>
        <c:axId val="89717376"/>
        <c:scaling>
          <c:orientation val="minMax"/>
          <c:min val="50"/>
        </c:scaling>
        <c:delete val="1"/>
        <c:axPos val="l"/>
        <c:majorGridlines/>
        <c:numFmt formatCode="0.00" sourceLinked="1"/>
        <c:majorTickMark val="none"/>
        <c:tickLblPos val="none"/>
        <c:crossAx val="89715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8761912611119205E-3"/>
          <c:y val="0.917298303093391"/>
          <c:w val="0.77094689544444062"/>
          <c:h val="5.6119943013184827E-2"/>
        </c:manualLayout>
      </c:layout>
      <c:txPr>
        <a:bodyPr/>
        <a:lstStyle/>
        <a:p>
          <a:pPr>
            <a:defRPr sz="1600" b="1">
              <a:solidFill>
                <a:schemeClr val="tx2"/>
              </a:solidFill>
            </a:defRPr>
          </a:pPr>
          <a:endParaRPr lang="ru-RU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"/>
          <c:y val="6.8404561655311627E-2"/>
          <c:w val="0.95190520945701373"/>
          <c:h val="0.64648109022369216"/>
        </c:manualLayout>
      </c:layout>
      <c:barChart>
        <c:barDir val="col"/>
        <c:grouping val="clustered"/>
        <c:ser>
          <c:idx val="0"/>
          <c:order val="0"/>
          <c:tx>
            <c:strRef>
              <c:f>Лист1!$D$21</c:f>
              <c:strCache>
                <c:ptCount val="1"/>
                <c:pt idx="0">
                  <c:v>ППЭ без общественного наблюдения</c:v>
                </c:pt>
              </c:strCache>
            </c:strRef>
          </c:tx>
          <c:spPr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c:spPr>
          <c:dLbls>
            <c:txPr>
              <a:bodyPr/>
              <a:lstStyle/>
              <a:p>
                <a:pPr>
                  <a:defRPr sz="1600" b="1">
                    <a:solidFill>
                      <a:srgbClr val="2E3192"/>
                    </a:solidFill>
                    <a:latin typeface="Cambria" panose="020405030504060302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Лист1!$C$22:$C$24</c:f>
              <c:strCache>
                <c:ptCount val="3"/>
                <c:pt idx="0">
                  <c:v>Регион 1</c:v>
                </c:pt>
                <c:pt idx="1">
                  <c:v>Регион 2</c:v>
                </c:pt>
                <c:pt idx="2">
                  <c:v>Регион 3</c:v>
                </c:pt>
              </c:strCache>
            </c:strRef>
          </c:cat>
          <c:val>
            <c:numRef>
              <c:f>Лист1!$D$22:$D$24</c:f>
              <c:numCache>
                <c:formatCode>0.00</c:formatCode>
                <c:ptCount val="3"/>
                <c:pt idx="0">
                  <c:v>4.1098381164629485</c:v>
                </c:pt>
                <c:pt idx="1">
                  <c:v>3.9251477578433223</c:v>
                </c:pt>
                <c:pt idx="2">
                  <c:v>4.061146931436495</c:v>
                </c:pt>
              </c:numCache>
            </c:numRef>
          </c:val>
        </c:ser>
        <c:ser>
          <c:idx val="1"/>
          <c:order val="1"/>
          <c:tx>
            <c:strRef>
              <c:f>Лист1!$E$21</c:f>
              <c:strCache>
                <c:ptCount val="1"/>
                <c:pt idx="0">
                  <c:v>ППЭ с общественным наблюдением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1.7067996029115046E-2"/>
                  <c:y val="6.0816997345122708E-3"/>
                </c:manualLayout>
              </c:layout>
              <c:showVal val="1"/>
            </c:dLbl>
            <c:dLbl>
              <c:idx val="1"/>
              <c:layout>
                <c:manualLayout>
                  <c:x val="1.9912662033967573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422333002426244E-2"/>
                  <c:y val="6.0816997345123289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solidFill>
                      <a:srgbClr val="2E3192"/>
                    </a:solidFill>
                    <a:latin typeface="Cambria" panose="020405030504060302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Лист1!$C$22:$C$24</c:f>
              <c:strCache>
                <c:ptCount val="3"/>
                <c:pt idx="0">
                  <c:v>Регион 1</c:v>
                </c:pt>
                <c:pt idx="1">
                  <c:v>Регион 2</c:v>
                </c:pt>
                <c:pt idx="2">
                  <c:v>Регион 3</c:v>
                </c:pt>
              </c:strCache>
            </c:strRef>
          </c:cat>
          <c:val>
            <c:numRef>
              <c:f>Лист1!$E$22:$E$24</c:f>
              <c:numCache>
                <c:formatCode>0.00</c:formatCode>
                <c:ptCount val="3"/>
                <c:pt idx="0">
                  <c:v>4.0315062678983384</c:v>
                </c:pt>
                <c:pt idx="1">
                  <c:v>3.85514122745401</c:v>
                </c:pt>
                <c:pt idx="2">
                  <c:v>3.9658140675142799</c:v>
                </c:pt>
              </c:numCache>
            </c:numRef>
          </c:val>
        </c:ser>
        <c:axId val="108108032"/>
        <c:axId val="108113920"/>
      </c:barChart>
      <c:catAx>
        <c:axId val="10810803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solidFill>
                  <a:srgbClr val="2E3192"/>
                </a:solidFill>
                <a:latin typeface="Cambria" panose="02040503050406030204" pitchFamily="18" charset="0"/>
              </a:defRPr>
            </a:pPr>
            <a:endParaRPr lang="ru-RU"/>
          </a:p>
        </c:txPr>
        <c:crossAx val="108113920"/>
        <c:crosses val="autoZero"/>
        <c:auto val="1"/>
        <c:lblAlgn val="ctr"/>
        <c:lblOffset val="100"/>
      </c:catAx>
      <c:valAx>
        <c:axId val="108113920"/>
        <c:scaling>
          <c:orientation val="minMax"/>
        </c:scaling>
        <c:delete val="1"/>
        <c:axPos val="l"/>
        <c:numFmt formatCode="0.00" sourceLinked="1"/>
        <c:tickLblPos val="none"/>
        <c:crossAx val="108108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6104839785592468E-2"/>
          <c:y val="0.84505268645364195"/>
          <c:w val="0.73081463170758865"/>
          <c:h val="0.14051088340611737"/>
        </c:manualLayout>
      </c:layout>
      <c:txPr>
        <a:bodyPr/>
        <a:lstStyle/>
        <a:p>
          <a:pPr>
            <a:defRPr sz="2000">
              <a:solidFill>
                <a:schemeClr val="tx1"/>
              </a:solidFill>
              <a:latin typeface="Cambria" panose="02040503050406030204" pitchFamily="18" charset="0"/>
            </a:defRPr>
          </a:pPr>
          <a:endParaRPr lang="ru-RU"/>
        </a:p>
      </c:txPr>
    </c:legend>
    <c:plotVisOnly val="1"/>
    <c:dispBlanksAs val="gap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B435BC-6DE9-44D0-A7F5-BA69E6628304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0FE7E30-68D8-4D43-AD4E-8D066C7B90D8}">
      <dgm:prSet phldrT="[Текст]"/>
      <dgm:spPr>
        <a:solidFill>
          <a:srgbClr val="006699"/>
        </a:solidFill>
      </dgm:spPr>
      <dgm:t>
        <a:bodyPr/>
        <a:lstStyle/>
        <a:p>
          <a:r>
            <a:rPr lang="ru-RU" b="1" dirty="0" smtClean="0"/>
            <a:t>Федеральные</a:t>
          </a:r>
          <a:endParaRPr lang="ru-RU" b="1" dirty="0"/>
        </a:p>
      </dgm:t>
    </dgm:pt>
    <dgm:pt modelId="{6F666F27-5BDC-43DC-8EF0-F3B770F334B0}" type="parTrans" cxnId="{266A2688-48CE-4B70-938D-FE79940994D0}">
      <dgm:prSet/>
      <dgm:spPr/>
      <dgm:t>
        <a:bodyPr/>
        <a:lstStyle/>
        <a:p>
          <a:endParaRPr lang="ru-RU"/>
        </a:p>
      </dgm:t>
    </dgm:pt>
    <dgm:pt modelId="{D26A6EEB-E35E-4022-93E7-3002C9E068D4}" type="sibTrans" cxnId="{266A2688-48CE-4B70-938D-FE79940994D0}">
      <dgm:prSet/>
      <dgm:spPr/>
      <dgm:t>
        <a:bodyPr/>
        <a:lstStyle/>
        <a:p>
          <a:endParaRPr lang="ru-RU"/>
        </a:p>
      </dgm:t>
    </dgm:pt>
    <dgm:pt modelId="{8D9B376B-860E-4EEF-9125-243E04C0BA4B}">
      <dgm:prSet phldrT="[Текст]" custT="1"/>
      <dgm:spPr/>
      <dgm:t>
        <a:bodyPr/>
        <a:lstStyle/>
        <a:p>
          <a:r>
            <a:rPr lang="ru-RU" sz="2400" dirty="0" smtClean="0"/>
            <a:t>ВПР</a:t>
          </a:r>
          <a:endParaRPr lang="ru-RU" sz="2400" dirty="0"/>
        </a:p>
      </dgm:t>
    </dgm:pt>
    <dgm:pt modelId="{837C0BBD-91D9-4341-AC08-4EA3B99E2040}" type="parTrans" cxnId="{70EDECA7-4B65-4401-BC0F-1924367BF36D}">
      <dgm:prSet/>
      <dgm:spPr/>
      <dgm:t>
        <a:bodyPr/>
        <a:lstStyle/>
        <a:p>
          <a:endParaRPr lang="ru-RU"/>
        </a:p>
      </dgm:t>
    </dgm:pt>
    <dgm:pt modelId="{0DEA1821-818F-448C-ADD4-5E946210AC43}" type="sibTrans" cxnId="{70EDECA7-4B65-4401-BC0F-1924367BF36D}">
      <dgm:prSet/>
      <dgm:spPr/>
      <dgm:t>
        <a:bodyPr/>
        <a:lstStyle/>
        <a:p>
          <a:endParaRPr lang="ru-RU"/>
        </a:p>
      </dgm:t>
    </dgm:pt>
    <dgm:pt modelId="{736CEA8F-743D-4367-87BF-FBA80E86535C}">
      <dgm:prSet phldrT="[Текст]" custT="1"/>
      <dgm:spPr/>
      <dgm:t>
        <a:bodyPr/>
        <a:lstStyle/>
        <a:p>
          <a:r>
            <a:rPr lang="ru-RU" sz="2400" dirty="0" smtClean="0"/>
            <a:t>НИКО </a:t>
          </a:r>
          <a:r>
            <a:rPr lang="ru-RU" sz="2000" dirty="0" smtClean="0"/>
            <a:t>(выборочные исследования)</a:t>
          </a:r>
          <a:endParaRPr lang="ru-RU" sz="2400" dirty="0"/>
        </a:p>
      </dgm:t>
    </dgm:pt>
    <dgm:pt modelId="{CA9989F0-F519-4718-8CEC-FBE1D0882C21}" type="parTrans" cxnId="{5B0BC8CE-541D-47D1-A848-9CC8D99F61C7}">
      <dgm:prSet/>
      <dgm:spPr/>
      <dgm:t>
        <a:bodyPr/>
        <a:lstStyle/>
        <a:p>
          <a:endParaRPr lang="ru-RU"/>
        </a:p>
      </dgm:t>
    </dgm:pt>
    <dgm:pt modelId="{84EF9FD4-8EE7-48F2-A6F1-63530DC8E2E5}" type="sibTrans" cxnId="{5B0BC8CE-541D-47D1-A848-9CC8D99F61C7}">
      <dgm:prSet/>
      <dgm:spPr/>
      <dgm:t>
        <a:bodyPr/>
        <a:lstStyle/>
        <a:p>
          <a:endParaRPr lang="ru-RU"/>
        </a:p>
      </dgm:t>
    </dgm:pt>
    <dgm:pt modelId="{5B012359-3D4A-4246-A2B0-29184A24C3D1}">
      <dgm:prSet phldrT="[Текст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Региональные</a:t>
          </a:r>
          <a:endParaRPr lang="ru-RU" b="1" dirty="0"/>
        </a:p>
      </dgm:t>
    </dgm:pt>
    <dgm:pt modelId="{4B1F9EF1-BAE2-4C32-A69A-B267CF7CF471}" type="parTrans" cxnId="{63C85010-A05F-4750-AEFC-C5868378A459}">
      <dgm:prSet/>
      <dgm:spPr/>
      <dgm:t>
        <a:bodyPr/>
        <a:lstStyle/>
        <a:p>
          <a:endParaRPr lang="ru-RU"/>
        </a:p>
      </dgm:t>
    </dgm:pt>
    <dgm:pt modelId="{13AD10A2-5B96-4C7B-BD0F-662A3EA6C631}" type="sibTrans" cxnId="{63C85010-A05F-4750-AEFC-C5868378A459}">
      <dgm:prSet/>
      <dgm:spPr/>
      <dgm:t>
        <a:bodyPr/>
        <a:lstStyle/>
        <a:p>
          <a:endParaRPr lang="ru-RU"/>
        </a:p>
      </dgm:t>
    </dgm:pt>
    <dgm:pt modelId="{8897CE63-1EAF-49A0-B2DC-7FCDE9C166C5}">
      <dgm:prSet phldrT="[Текст]"/>
      <dgm:spPr/>
      <dgm:t>
        <a:bodyPr/>
        <a:lstStyle/>
        <a:p>
          <a:r>
            <a:rPr lang="ru-RU" dirty="0" smtClean="0"/>
            <a:t>Рубежный (тематический) контроль</a:t>
          </a:r>
          <a:endParaRPr lang="ru-RU" dirty="0"/>
        </a:p>
      </dgm:t>
    </dgm:pt>
    <dgm:pt modelId="{E5719CD2-036D-47D2-81FE-C1237945EDEF}" type="parTrans" cxnId="{3392760F-D894-4217-8E4A-76EABBB51925}">
      <dgm:prSet/>
      <dgm:spPr/>
      <dgm:t>
        <a:bodyPr/>
        <a:lstStyle/>
        <a:p>
          <a:endParaRPr lang="ru-RU"/>
        </a:p>
      </dgm:t>
    </dgm:pt>
    <dgm:pt modelId="{ADA32E0C-8E33-48CF-BF18-534B956C252A}" type="sibTrans" cxnId="{3392760F-D894-4217-8E4A-76EABBB51925}">
      <dgm:prSet/>
      <dgm:spPr/>
      <dgm:t>
        <a:bodyPr/>
        <a:lstStyle/>
        <a:p>
          <a:endParaRPr lang="ru-RU"/>
        </a:p>
      </dgm:t>
    </dgm:pt>
    <dgm:pt modelId="{762658D9-DEB4-43C6-BD3E-00F899A62FEB}">
      <dgm:prSet phldrT="[Текст]"/>
      <dgm:spPr/>
      <dgm:t>
        <a:bodyPr/>
        <a:lstStyle/>
        <a:p>
          <a:r>
            <a:rPr lang="ru-RU" dirty="0" smtClean="0"/>
            <a:t>Иные диагностики на основе региональных программ ОКО</a:t>
          </a:r>
          <a:endParaRPr lang="ru-RU" dirty="0"/>
        </a:p>
      </dgm:t>
    </dgm:pt>
    <dgm:pt modelId="{23267899-F005-4D21-B764-CD9C9A350B4A}" type="parTrans" cxnId="{1F4B14F9-287D-41CA-BBFA-C989B145DA9B}">
      <dgm:prSet/>
      <dgm:spPr/>
      <dgm:t>
        <a:bodyPr/>
        <a:lstStyle/>
        <a:p>
          <a:endParaRPr lang="ru-RU"/>
        </a:p>
      </dgm:t>
    </dgm:pt>
    <dgm:pt modelId="{456EA93B-01C1-448A-9E4C-B9A917179CD8}" type="sibTrans" cxnId="{1F4B14F9-287D-41CA-BBFA-C989B145DA9B}">
      <dgm:prSet/>
      <dgm:spPr/>
      <dgm:t>
        <a:bodyPr/>
        <a:lstStyle/>
        <a:p>
          <a:endParaRPr lang="ru-RU"/>
        </a:p>
      </dgm:t>
    </dgm:pt>
    <dgm:pt modelId="{EF76A5B2-5DA7-4981-9407-0F55C8473FC0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dirty="0" smtClean="0"/>
            <a:t>ГИА</a:t>
          </a:r>
          <a:endParaRPr lang="ru-RU" b="1" dirty="0"/>
        </a:p>
      </dgm:t>
    </dgm:pt>
    <dgm:pt modelId="{6C2EB958-60F3-493B-B69E-AF0D0FEAA96A}" type="parTrans" cxnId="{34C90F3C-F814-4F4B-A64C-85700325FA88}">
      <dgm:prSet/>
      <dgm:spPr/>
      <dgm:t>
        <a:bodyPr/>
        <a:lstStyle/>
        <a:p>
          <a:endParaRPr lang="ru-RU"/>
        </a:p>
      </dgm:t>
    </dgm:pt>
    <dgm:pt modelId="{2DF47819-51C8-4BA0-BF87-5C8BB26D2B7C}" type="sibTrans" cxnId="{34C90F3C-F814-4F4B-A64C-85700325FA88}">
      <dgm:prSet/>
      <dgm:spPr/>
      <dgm:t>
        <a:bodyPr/>
        <a:lstStyle/>
        <a:p>
          <a:endParaRPr lang="ru-RU"/>
        </a:p>
      </dgm:t>
    </dgm:pt>
    <dgm:pt modelId="{63D97E9F-A39C-41D4-A231-773491BD14C8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800" dirty="0" smtClean="0"/>
            <a:t>ГИА  (ОГЭ, ГВЭ, ЕГЭ по русскому языку и математике)</a:t>
          </a:r>
          <a:endParaRPr lang="ru-RU" sz="1800" dirty="0"/>
        </a:p>
      </dgm:t>
    </dgm:pt>
    <dgm:pt modelId="{AE87BF6B-FADF-4322-A97B-4CA6718BF608}" type="parTrans" cxnId="{587A026A-4982-4FED-ABB0-6445777B08EB}">
      <dgm:prSet/>
      <dgm:spPr/>
      <dgm:t>
        <a:bodyPr/>
        <a:lstStyle/>
        <a:p>
          <a:endParaRPr lang="ru-RU"/>
        </a:p>
      </dgm:t>
    </dgm:pt>
    <dgm:pt modelId="{2503F051-80E6-4649-85F9-6172EE83B435}" type="sibTrans" cxnId="{587A026A-4982-4FED-ABB0-6445777B08EB}">
      <dgm:prSet/>
      <dgm:spPr/>
      <dgm:t>
        <a:bodyPr/>
        <a:lstStyle/>
        <a:p>
          <a:endParaRPr lang="ru-RU"/>
        </a:p>
      </dgm:t>
    </dgm:pt>
    <dgm:pt modelId="{19F379BB-3BFC-46FD-A9DC-B16C7702E5A3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800" dirty="0" smtClean="0"/>
            <a:t>Конкурсный отбор в вузы</a:t>
          </a:r>
          <a:endParaRPr lang="ru-RU" sz="1800" dirty="0"/>
        </a:p>
      </dgm:t>
    </dgm:pt>
    <dgm:pt modelId="{A4860475-3B80-44A5-9484-4A51BD75205E}" type="parTrans" cxnId="{FCC5499F-EADB-448C-B603-E99FFD0EFAB8}">
      <dgm:prSet/>
      <dgm:spPr/>
      <dgm:t>
        <a:bodyPr/>
        <a:lstStyle/>
        <a:p>
          <a:endParaRPr lang="ru-RU"/>
        </a:p>
      </dgm:t>
    </dgm:pt>
    <dgm:pt modelId="{5D809C6F-B519-40BB-8400-94134B6E9DEB}" type="sibTrans" cxnId="{FCC5499F-EADB-448C-B603-E99FFD0EFAB8}">
      <dgm:prSet/>
      <dgm:spPr/>
      <dgm:t>
        <a:bodyPr/>
        <a:lstStyle/>
        <a:p>
          <a:endParaRPr lang="ru-RU"/>
        </a:p>
      </dgm:t>
    </dgm:pt>
    <dgm:pt modelId="{F94710F4-D66C-4565-9E46-7A237C447BA9}" type="pres">
      <dgm:prSet presAssocID="{5AB435BC-6DE9-44D0-A7F5-BA69E66283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0F813C-D020-4131-9FFC-A566507C8636}" type="pres">
      <dgm:prSet presAssocID="{5AB435BC-6DE9-44D0-A7F5-BA69E6628304}" presName="tSp" presStyleCnt="0"/>
      <dgm:spPr/>
    </dgm:pt>
    <dgm:pt modelId="{333E447E-FB71-4FE7-B3F1-4CC2A181ADB6}" type="pres">
      <dgm:prSet presAssocID="{5AB435BC-6DE9-44D0-A7F5-BA69E6628304}" presName="bSp" presStyleCnt="0"/>
      <dgm:spPr/>
    </dgm:pt>
    <dgm:pt modelId="{EF56060B-3F40-49B6-B0E2-B2ECD8283499}" type="pres">
      <dgm:prSet presAssocID="{5AB435BC-6DE9-44D0-A7F5-BA69E6628304}" presName="process" presStyleCnt="0"/>
      <dgm:spPr/>
    </dgm:pt>
    <dgm:pt modelId="{E0D0525F-0D46-48FD-8A98-6436B36C3DB2}" type="pres">
      <dgm:prSet presAssocID="{F0FE7E30-68D8-4D43-AD4E-8D066C7B90D8}" presName="composite1" presStyleCnt="0"/>
      <dgm:spPr/>
    </dgm:pt>
    <dgm:pt modelId="{7DAC4DDA-E4A2-43FC-BB92-FE38CFDAF1AC}" type="pres">
      <dgm:prSet presAssocID="{F0FE7E30-68D8-4D43-AD4E-8D066C7B90D8}" presName="dummyNode1" presStyleLbl="node1" presStyleIdx="0" presStyleCnt="3"/>
      <dgm:spPr/>
    </dgm:pt>
    <dgm:pt modelId="{B8F8F0A2-745C-41CC-8192-AC9BCE71D956}" type="pres">
      <dgm:prSet presAssocID="{F0FE7E30-68D8-4D43-AD4E-8D066C7B90D8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78553-1664-4875-A129-1FB7DC6C319D}" type="pres">
      <dgm:prSet presAssocID="{F0FE7E30-68D8-4D43-AD4E-8D066C7B90D8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7DC19-E752-4F37-B937-16B57F6A436D}" type="pres">
      <dgm:prSet presAssocID="{F0FE7E30-68D8-4D43-AD4E-8D066C7B90D8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6885CF-529A-47F2-A81C-4A25E14EB3BF}" type="pres">
      <dgm:prSet presAssocID="{F0FE7E30-68D8-4D43-AD4E-8D066C7B90D8}" presName="connSite1" presStyleCnt="0"/>
      <dgm:spPr/>
    </dgm:pt>
    <dgm:pt modelId="{CB7CA52C-D0AF-4C94-85E1-8C7667190130}" type="pres">
      <dgm:prSet presAssocID="{D26A6EEB-E35E-4022-93E7-3002C9E068D4}" presName="Name9" presStyleLbl="sibTrans2D1" presStyleIdx="0" presStyleCnt="2"/>
      <dgm:spPr/>
      <dgm:t>
        <a:bodyPr/>
        <a:lstStyle/>
        <a:p>
          <a:endParaRPr lang="ru-RU"/>
        </a:p>
      </dgm:t>
    </dgm:pt>
    <dgm:pt modelId="{B8901C6C-16CA-4D57-9113-05F340F68EBC}" type="pres">
      <dgm:prSet presAssocID="{5B012359-3D4A-4246-A2B0-29184A24C3D1}" presName="composite2" presStyleCnt="0"/>
      <dgm:spPr/>
    </dgm:pt>
    <dgm:pt modelId="{290421FE-6AF0-4FCE-B0D7-87B2AB8917C0}" type="pres">
      <dgm:prSet presAssocID="{5B012359-3D4A-4246-A2B0-29184A24C3D1}" presName="dummyNode2" presStyleLbl="node1" presStyleIdx="0" presStyleCnt="3"/>
      <dgm:spPr/>
    </dgm:pt>
    <dgm:pt modelId="{55EFDC77-523F-4B31-A7BE-F04946FECF27}" type="pres">
      <dgm:prSet presAssocID="{5B012359-3D4A-4246-A2B0-29184A24C3D1}" presName="childNode2" presStyleLbl="bgAcc1" presStyleIdx="1" presStyleCnt="3" custScaleY="127228" custLinFactNeighborX="1947" custLinFactNeighborY="9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76EB40-D5B5-4DB1-936F-4F304E6D88BF}" type="pres">
      <dgm:prSet presAssocID="{5B012359-3D4A-4246-A2B0-29184A24C3D1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988AB-BB9D-4836-B599-8FBEB3CA1BAE}" type="pres">
      <dgm:prSet presAssocID="{5B012359-3D4A-4246-A2B0-29184A24C3D1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D0057-90BE-4E4A-B802-95371FA55D7C}" type="pres">
      <dgm:prSet presAssocID="{5B012359-3D4A-4246-A2B0-29184A24C3D1}" presName="connSite2" presStyleCnt="0"/>
      <dgm:spPr/>
    </dgm:pt>
    <dgm:pt modelId="{096C3BE3-3812-4FF1-B853-5DD64C11401F}" type="pres">
      <dgm:prSet presAssocID="{13AD10A2-5B96-4C7B-BD0F-662A3EA6C631}" presName="Name18" presStyleLbl="sibTrans2D1" presStyleIdx="1" presStyleCnt="2"/>
      <dgm:spPr/>
      <dgm:t>
        <a:bodyPr/>
        <a:lstStyle/>
        <a:p>
          <a:endParaRPr lang="ru-RU"/>
        </a:p>
      </dgm:t>
    </dgm:pt>
    <dgm:pt modelId="{18336F90-2DF1-4A6A-86BD-74794AAC0B2E}" type="pres">
      <dgm:prSet presAssocID="{EF76A5B2-5DA7-4981-9407-0F55C8473FC0}" presName="composite1" presStyleCnt="0"/>
      <dgm:spPr/>
    </dgm:pt>
    <dgm:pt modelId="{A453C8DF-B500-482E-94E9-9BEAA3324D34}" type="pres">
      <dgm:prSet presAssocID="{EF76A5B2-5DA7-4981-9407-0F55C8473FC0}" presName="dummyNode1" presStyleLbl="node1" presStyleIdx="1" presStyleCnt="3"/>
      <dgm:spPr/>
    </dgm:pt>
    <dgm:pt modelId="{B21CF583-32A6-42E6-8116-CFA0B98448D7}" type="pres">
      <dgm:prSet presAssocID="{EF76A5B2-5DA7-4981-9407-0F55C8473FC0}" presName="childNode1" presStyleLbl="bgAcc1" presStyleIdx="2" presStyleCnt="3" custScaleY="115833" custLinFactNeighborX="-1336" custLinFactNeighborY="-8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F0FCB-4A86-4943-8E7A-AA86C28A9C3A}" type="pres">
      <dgm:prSet presAssocID="{EF76A5B2-5DA7-4981-9407-0F55C8473FC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35DCF-7E7D-4EE9-86EA-5684150C0B05}" type="pres">
      <dgm:prSet presAssocID="{EF76A5B2-5DA7-4981-9407-0F55C8473FC0}" presName="parentNode1" presStyleLbl="node1" presStyleIdx="2" presStyleCnt="3" custLinFactNeighborX="-4776" custLinFactNeighborY="-5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239E01-7676-4316-8028-702543B75569}" type="pres">
      <dgm:prSet presAssocID="{EF76A5B2-5DA7-4981-9407-0F55C8473FC0}" presName="connSite1" presStyleCnt="0"/>
      <dgm:spPr/>
    </dgm:pt>
  </dgm:ptLst>
  <dgm:cxnLst>
    <dgm:cxn modelId="{311BC92D-FBC2-48FC-BD8C-BEE677C786C3}" type="presOf" srcId="{8D9B376B-860E-4EEF-9125-243E04C0BA4B}" destId="{5AC78553-1664-4875-A129-1FB7DC6C319D}" srcOrd="1" destOrd="0" presId="urn:microsoft.com/office/officeart/2005/8/layout/hProcess4"/>
    <dgm:cxn modelId="{751755A9-4DC1-4E82-B033-006D4279DBBF}" type="presOf" srcId="{13AD10A2-5B96-4C7B-BD0F-662A3EA6C631}" destId="{096C3BE3-3812-4FF1-B853-5DD64C11401F}" srcOrd="0" destOrd="0" presId="urn:microsoft.com/office/officeart/2005/8/layout/hProcess4"/>
    <dgm:cxn modelId="{63C85010-A05F-4750-AEFC-C5868378A459}" srcId="{5AB435BC-6DE9-44D0-A7F5-BA69E6628304}" destId="{5B012359-3D4A-4246-A2B0-29184A24C3D1}" srcOrd="1" destOrd="0" parTransId="{4B1F9EF1-BAE2-4C32-A69A-B267CF7CF471}" sibTransId="{13AD10A2-5B96-4C7B-BD0F-662A3EA6C631}"/>
    <dgm:cxn modelId="{70EDECA7-4B65-4401-BC0F-1924367BF36D}" srcId="{F0FE7E30-68D8-4D43-AD4E-8D066C7B90D8}" destId="{8D9B376B-860E-4EEF-9125-243E04C0BA4B}" srcOrd="0" destOrd="0" parTransId="{837C0BBD-91D9-4341-AC08-4EA3B99E2040}" sibTransId="{0DEA1821-818F-448C-ADD4-5E946210AC43}"/>
    <dgm:cxn modelId="{7160C72B-349E-4937-9ACD-3D36FFE22885}" type="presOf" srcId="{8897CE63-1EAF-49A0-B2DC-7FCDE9C166C5}" destId="{CB76EB40-D5B5-4DB1-936F-4F304E6D88BF}" srcOrd="1" destOrd="0" presId="urn:microsoft.com/office/officeart/2005/8/layout/hProcess4"/>
    <dgm:cxn modelId="{A3BF0741-EA18-43BB-90F8-275F4E040DCA}" type="presOf" srcId="{736CEA8F-743D-4367-87BF-FBA80E86535C}" destId="{B8F8F0A2-745C-41CC-8192-AC9BCE71D956}" srcOrd="0" destOrd="1" presId="urn:microsoft.com/office/officeart/2005/8/layout/hProcess4"/>
    <dgm:cxn modelId="{70ACF25B-9270-4F2D-8537-8FB3CBB3BB80}" type="presOf" srcId="{19F379BB-3BFC-46FD-A9DC-B16C7702E5A3}" destId="{A1DF0FCB-4A86-4943-8E7A-AA86C28A9C3A}" srcOrd="1" destOrd="1" presId="urn:microsoft.com/office/officeart/2005/8/layout/hProcess4"/>
    <dgm:cxn modelId="{226330D1-9C20-4742-BCF5-6E15F451DDA3}" type="presOf" srcId="{19F379BB-3BFC-46FD-A9DC-B16C7702E5A3}" destId="{B21CF583-32A6-42E6-8116-CFA0B98448D7}" srcOrd="0" destOrd="1" presId="urn:microsoft.com/office/officeart/2005/8/layout/hProcess4"/>
    <dgm:cxn modelId="{9AFCC0FF-0059-4F7B-B7B3-D19C82BE9A2B}" type="presOf" srcId="{63D97E9F-A39C-41D4-A231-773491BD14C8}" destId="{B21CF583-32A6-42E6-8116-CFA0B98448D7}" srcOrd="0" destOrd="0" presId="urn:microsoft.com/office/officeart/2005/8/layout/hProcess4"/>
    <dgm:cxn modelId="{3392760F-D894-4217-8E4A-76EABBB51925}" srcId="{5B012359-3D4A-4246-A2B0-29184A24C3D1}" destId="{8897CE63-1EAF-49A0-B2DC-7FCDE9C166C5}" srcOrd="0" destOrd="0" parTransId="{E5719CD2-036D-47D2-81FE-C1237945EDEF}" sibTransId="{ADA32E0C-8E33-48CF-BF18-534B956C252A}"/>
    <dgm:cxn modelId="{458DC950-4100-42F1-8619-56DB5D44BF24}" type="presOf" srcId="{8D9B376B-860E-4EEF-9125-243E04C0BA4B}" destId="{B8F8F0A2-745C-41CC-8192-AC9BCE71D956}" srcOrd="0" destOrd="0" presId="urn:microsoft.com/office/officeart/2005/8/layout/hProcess4"/>
    <dgm:cxn modelId="{266A2688-48CE-4B70-938D-FE79940994D0}" srcId="{5AB435BC-6DE9-44D0-A7F5-BA69E6628304}" destId="{F0FE7E30-68D8-4D43-AD4E-8D066C7B90D8}" srcOrd="0" destOrd="0" parTransId="{6F666F27-5BDC-43DC-8EF0-F3B770F334B0}" sibTransId="{D26A6EEB-E35E-4022-93E7-3002C9E068D4}"/>
    <dgm:cxn modelId="{05D309E7-1B81-47A6-B679-1FAF44A4BD1E}" type="presOf" srcId="{8897CE63-1EAF-49A0-B2DC-7FCDE9C166C5}" destId="{55EFDC77-523F-4B31-A7BE-F04946FECF27}" srcOrd="0" destOrd="0" presId="urn:microsoft.com/office/officeart/2005/8/layout/hProcess4"/>
    <dgm:cxn modelId="{6EA5A59C-C5F4-4B4C-8503-DD7858DED3BA}" type="presOf" srcId="{762658D9-DEB4-43C6-BD3E-00F899A62FEB}" destId="{CB76EB40-D5B5-4DB1-936F-4F304E6D88BF}" srcOrd="1" destOrd="1" presId="urn:microsoft.com/office/officeart/2005/8/layout/hProcess4"/>
    <dgm:cxn modelId="{5BA556DB-BE4C-4379-BAF2-210BF17DE7AE}" type="presOf" srcId="{F0FE7E30-68D8-4D43-AD4E-8D066C7B90D8}" destId="{1CA7DC19-E752-4F37-B937-16B57F6A436D}" srcOrd="0" destOrd="0" presId="urn:microsoft.com/office/officeart/2005/8/layout/hProcess4"/>
    <dgm:cxn modelId="{C63E5ABD-86B7-4624-9556-05565A691E66}" type="presOf" srcId="{D26A6EEB-E35E-4022-93E7-3002C9E068D4}" destId="{CB7CA52C-D0AF-4C94-85E1-8C7667190130}" srcOrd="0" destOrd="0" presId="urn:microsoft.com/office/officeart/2005/8/layout/hProcess4"/>
    <dgm:cxn modelId="{FCC5499F-EADB-448C-B603-E99FFD0EFAB8}" srcId="{EF76A5B2-5DA7-4981-9407-0F55C8473FC0}" destId="{19F379BB-3BFC-46FD-A9DC-B16C7702E5A3}" srcOrd="1" destOrd="0" parTransId="{A4860475-3B80-44A5-9484-4A51BD75205E}" sibTransId="{5D809C6F-B519-40BB-8400-94134B6E9DEB}"/>
    <dgm:cxn modelId="{E7DD57A5-7DF6-44D1-B200-36EB3FADBB6C}" type="presOf" srcId="{5B012359-3D4A-4246-A2B0-29184A24C3D1}" destId="{FCE988AB-BB9D-4836-B599-8FBEB3CA1BAE}" srcOrd="0" destOrd="0" presId="urn:microsoft.com/office/officeart/2005/8/layout/hProcess4"/>
    <dgm:cxn modelId="{EEA55D11-A0FF-4355-9F5B-32E5409B1C74}" type="presOf" srcId="{EF76A5B2-5DA7-4981-9407-0F55C8473FC0}" destId="{08335DCF-7E7D-4EE9-86EA-5684150C0B05}" srcOrd="0" destOrd="0" presId="urn:microsoft.com/office/officeart/2005/8/layout/hProcess4"/>
    <dgm:cxn modelId="{34C90F3C-F814-4F4B-A64C-85700325FA88}" srcId="{5AB435BC-6DE9-44D0-A7F5-BA69E6628304}" destId="{EF76A5B2-5DA7-4981-9407-0F55C8473FC0}" srcOrd="2" destOrd="0" parTransId="{6C2EB958-60F3-493B-B69E-AF0D0FEAA96A}" sibTransId="{2DF47819-51C8-4BA0-BF87-5C8BB26D2B7C}"/>
    <dgm:cxn modelId="{5E4DD4ED-2358-4816-B4C1-9B740D7CE487}" type="presOf" srcId="{5AB435BC-6DE9-44D0-A7F5-BA69E6628304}" destId="{F94710F4-D66C-4565-9E46-7A237C447BA9}" srcOrd="0" destOrd="0" presId="urn:microsoft.com/office/officeart/2005/8/layout/hProcess4"/>
    <dgm:cxn modelId="{65173098-BF4C-444D-8D19-8914FF1770E0}" type="presOf" srcId="{63D97E9F-A39C-41D4-A231-773491BD14C8}" destId="{A1DF0FCB-4A86-4943-8E7A-AA86C28A9C3A}" srcOrd="1" destOrd="0" presId="urn:microsoft.com/office/officeart/2005/8/layout/hProcess4"/>
    <dgm:cxn modelId="{587A026A-4982-4FED-ABB0-6445777B08EB}" srcId="{EF76A5B2-5DA7-4981-9407-0F55C8473FC0}" destId="{63D97E9F-A39C-41D4-A231-773491BD14C8}" srcOrd="0" destOrd="0" parTransId="{AE87BF6B-FADF-4322-A97B-4CA6718BF608}" sibTransId="{2503F051-80E6-4649-85F9-6172EE83B435}"/>
    <dgm:cxn modelId="{9014720B-281E-42B9-8F05-AD5627009D1B}" type="presOf" srcId="{762658D9-DEB4-43C6-BD3E-00F899A62FEB}" destId="{55EFDC77-523F-4B31-A7BE-F04946FECF27}" srcOrd="0" destOrd="1" presId="urn:microsoft.com/office/officeart/2005/8/layout/hProcess4"/>
    <dgm:cxn modelId="{5B0BC8CE-541D-47D1-A848-9CC8D99F61C7}" srcId="{F0FE7E30-68D8-4D43-AD4E-8D066C7B90D8}" destId="{736CEA8F-743D-4367-87BF-FBA80E86535C}" srcOrd="1" destOrd="0" parTransId="{CA9989F0-F519-4718-8CEC-FBE1D0882C21}" sibTransId="{84EF9FD4-8EE7-48F2-A6F1-63530DC8E2E5}"/>
    <dgm:cxn modelId="{CABA6D04-AA46-4B2A-8D4C-A16622A20C8B}" type="presOf" srcId="{736CEA8F-743D-4367-87BF-FBA80E86535C}" destId="{5AC78553-1664-4875-A129-1FB7DC6C319D}" srcOrd="1" destOrd="1" presId="urn:microsoft.com/office/officeart/2005/8/layout/hProcess4"/>
    <dgm:cxn modelId="{1F4B14F9-287D-41CA-BBFA-C989B145DA9B}" srcId="{5B012359-3D4A-4246-A2B0-29184A24C3D1}" destId="{762658D9-DEB4-43C6-BD3E-00F899A62FEB}" srcOrd="1" destOrd="0" parTransId="{23267899-F005-4D21-B764-CD9C9A350B4A}" sibTransId="{456EA93B-01C1-448A-9E4C-B9A917179CD8}"/>
    <dgm:cxn modelId="{117F0E23-A78E-499A-AFBC-5BBC4B16C88F}" type="presParOf" srcId="{F94710F4-D66C-4565-9E46-7A237C447BA9}" destId="{9D0F813C-D020-4131-9FFC-A566507C8636}" srcOrd="0" destOrd="0" presId="urn:microsoft.com/office/officeart/2005/8/layout/hProcess4"/>
    <dgm:cxn modelId="{27FDD6A6-42DB-4ECD-AAEA-2A64350FC28C}" type="presParOf" srcId="{F94710F4-D66C-4565-9E46-7A237C447BA9}" destId="{333E447E-FB71-4FE7-B3F1-4CC2A181ADB6}" srcOrd="1" destOrd="0" presId="urn:microsoft.com/office/officeart/2005/8/layout/hProcess4"/>
    <dgm:cxn modelId="{56A0F09E-CE5B-4FE4-8B44-89D0A7CF20DA}" type="presParOf" srcId="{F94710F4-D66C-4565-9E46-7A237C447BA9}" destId="{EF56060B-3F40-49B6-B0E2-B2ECD8283499}" srcOrd="2" destOrd="0" presId="urn:microsoft.com/office/officeart/2005/8/layout/hProcess4"/>
    <dgm:cxn modelId="{0A498BCB-1219-4C1B-9C0B-B5B82E0AA3FA}" type="presParOf" srcId="{EF56060B-3F40-49B6-B0E2-B2ECD8283499}" destId="{E0D0525F-0D46-48FD-8A98-6436B36C3DB2}" srcOrd="0" destOrd="0" presId="urn:microsoft.com/office/officeart/2005/8/layout/hProcess4"/>
    <dgm:cxn modelId="{036031C9-3B78-4E83-898D-ACC788234857}" type="presParOf" srcId="{E0D0525F-0D46-48FD-8A98-6436B36C3DB2}" destId="{7DAC4DDA-E4A2-43FC-BB92-FE38CFDAF1AC}" srcOrd="0" destOrd="0" presId="urn:microsoft.com/office/officeart/2005/8/layout/hProcess4"/>
    <dgm:cxn modelId="{908EE392-81A5-4BC5-A885-EDE670114458}" type="presParOf" srcId="{E0D0525F-0D46-48FD-8A98-6436B36C3DB2}" destId="{B8F8F0A2-745C-41CC-8192-AC9BCE71D956}" srcOrd="1" destOrd="0" presId="urn:microsoft.com/office/officeart/2005/8/layout/hProcess4"/>
    <dgm:cxn modelId="{950250A4-BF8B-43CD-9C8B-502B689ABAE0}" type="presParOf" srcId="{E0D0525F-0D46-48FD-8A98-6436B36C3DB2}" destId="{5AC78553-1664-4875-A129-1FB7DC6C319D}" srcOrd="2" destOrd="0" presId="urn:microsoft.com/office/officeart/2005/8/layout/hProcess4"/>
    <dgm:cxn modelId="{67CD6458-8E3D-4355-B6E4-007E1B514F94}" type="presParOf" srcId="{E0D0525F-0D46-48FD-8A98-6436B36C3DB2}" destId="{1CA7DC19-E752-4F37-B937-16B57F6A436D}" srcOrd="3" destOrd="0" presId="urn:microsoft.com/office/officeart/2005/8/layout/hProcess4"/>
    <dgm:cxn modelId="{84ACE7E5-24AD-4FEE-B343-6DE221733A48}" type="presParOf" srcId="{E0D0525F-0D46-48FD-8A98-6436B36C3DB2}" destId="{DF6885CF-529A-47F2-A81C-4A25E14EB3BF}" srcOrd="4" destOrd="0" presId="urn:microsoft.com/office/officeart/2005/8/layout/hProcess4"/>
    <dgm:cxn modelId="{8B6A22B3-6668-41DE-8D30-D1FAF09426E8}" type="presParOf" srcId="{EF56060B-3F40-49B6-B0E2-B2ECD8283499}" destId="{CB7CA52C-D0AF-4C94-85E1-8C7667190130}" srcOrd="1" destOrd="0" presId="urn:microsoft.com/office/officeart/2005/8/layout/hProcess4"/>
    <dgm:cxn modelId="{68C7299D-293D-4E51-982F-A42CD08724E5}" type="presParOf" srcId="{EF56060B-3F40-49B6-B0E2-B2ECD8283499}" destId="{B8901C6C-16CA-4D57-9113-05F340F68EBC}" srcOrd="2" destOrd="0" presId="urn:microsoft.com/office/officeart/2005/8/layout/hProcess4"/>
    <dgm:cxn modelId="{F9D34EFD-B5A7-4D9C-8A27-69E1AA516236}" type="presParOf" srcId="{B8901C6C-16CA-4D57-9113-05F340F68EBC}" destId="{290421FE-6AF0-4FCE-B0D7-87B2AB8917C0}" srcOrd="0" destOrd="0" presId="urn:microsoft.com/office/officeart/2005/8/layout/hProcess4"/>
    <dgm:cxn modelId="{0D88D201-D792-408B-9C8E-30B616ED61DD}" type="presParOf" srcId="{B8901C6C-16CA-4D57-9113-05F340F68EBC}" destId="{55EFDC77-523F-4B31-A7BE-F04946FECF27}" srcOrd="1" destOrd="0" presId="urn:microsoft.com/office/officeart/2005/8/layout/hProcess4"/>
    <dgm:cxn modelId="{7AD804A3-7B3C-4C16-BCFE-D737A25263D0}" type="presParOf" srcId="{B8901C6C-16CA-4D57-9113-05F340F68EBC}" destId="{CB76EB40-D5B5-4DB1-936F-4F304E6D88BF}" srcOrd="2" destOrd="0" presId="urn:microsoft.com/office/officeart/2005/8/layout/hProcess4"/>
    <dgm:cxn modelId="{C7B8E141-6EBB-428E-8060-B8899E9685EC}" type="presParOf" srcId="{B8901C6C-16CA-4D57-9113-05F340F68EBC}" destId="{FCE988AB-BB9D-4836-B599-8FBEB3CA1BAE}" srcOrd="3" destOrd="0" presId="urn:microsoft.com/office/officeart/2005/8/layout/hProcess4"/>
    <dgm:cxn modelId="{378F075F-53FD-4A1B-A968-4621B16EB1B0}" type="presParOf" srcId="{B8901C6C-16CA-4D57-9113-05F340F68EBC}" destId="{246D0057-90BE-4E4A-B802-95371FA55D7C}" srcOrd="4" destOrd="0" presId="urn:microsoft.com/office/officeart/2005/8/layout/hProcess4"/>
    <dgm:cxn modelId="{9E435EB4-0A20-4B04-84D6-76FEF32ED4E3}" type="presParOf" srcId="{EF56060B-3F40-49B6-B0E2-B2ECD8283499}" destId="{096C3BE3-3812-4FF1-B853-5DD64C11401F}" srcOrd="3" destOrd="0" presId="urn:microsoft.com/office/officeart/2005/8/layout/hProcess4"/>
    <dgm:cxn modelId="{BA5873C1-BCAC-497A-8316-CD5FAFA101B0}" type="presParOf" srcId="{EF56060B-3F40-49B6-B0E2-B2ECD8283499}" destId="{18336F90-2DF1-4A6A-86BD-74794AAC0B2E}" srcOrd="4" destOrd="0" presId="urn:microsoft.com/office/officeart/2005/8/layout/hProcess4"/>
    <dgm:cxn modelId="{90DDF32A-0F89-46D4-BAAF-6FD4E345BEE8}" type="presParOf" srcId="{18336F90-2DF1-4A6A-86BD-74794AAC0B2E}" destId="{A453C8DF-B500-482E-94E9-9BEAA3324D34}" srcOrd="0" destOrd="0" presId="urn:microsoft.com/office/officeart/2005/8/layout/hProcess4"/>
    <dgm:cxn modelId="{E5EBF116-7D81-45EF-9C0D-6656AE7C5402}" type="presParOf" srcId="{18336F90-2DF1-4A6A-86BD-74794AAC0B2E}" destId="{B21CF583-32A6-42E6-8116-CFA0B98448D7}" srcOrd="1" destOrd="0" presId="urn:microsoft.com/office/officeart/2005/8/layout/hProcess4"/>
    <dgm:cxn modelId="{5A3DF4DB-05DC-4FC5-B524-707030D1BBC0}" type="presParOf" srcId="{18336F90-2DF1-4A6A-86BD-74794AAC0B2E}" destId="{A1DF0FCB-4A86-4943-8E7A-AA86C28A9C3A}" srcOrd="2" destOrd="0" presId="urn:microsoft.com/office/officeart/2005/8/layout/hProcess4"/>
    <dgm:cxn modelId="{391018CA-30D2-48DC-9F47-0DCA36DAE5EA}" type="presParOf" srcId="{18336F90-2DF1-4A6A-86BD-74794AAC0B2E}" destId="{08335DCF-7E7D-4EE9-86EA-5684150C0B05}" srcOrd="3" destOrd="0" presId="urn:microsoft.com/office/officeart/2005/8/layout/hProcess4"/>
    <dgm:cxn modelId="{FBB9056E-4246-463C-8FEC-2765F8C8D9D2}" type="presParOf" srcId="{18336F90-2DF1-4A6A-86BD-74794AAC0B2E}" destId="{DC239E01-7676-4316-8028-702543B75569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F8F0A2-745C-41CC-8192-AC9BCE71D956}">
      <dsp:nvSpPr>
        <dsp:cNvPr id="0" name=""/>
        <dsp:cNvSpPr/>
      </dsp:nvSpPr>
      <dsp:spPr>
        <a:xfrm>
          <a:off x="451" y="1472482"/>
          <a:ext cx="2511739" cy="2071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ВПР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НИКО </a:t>
          </a:r>
          <a:r>
            <a:rPr lang="ru-RU" sz="2000" kern="1200" dirty="0" smtClean="0"/>
            <a:t>(выборочные исследования)</a:t>
          </a:r>
          <a:endParaRPr lang="ru-RU" sz="2400" kern="1200" dirty="0"/>
        </a:p>
      </dsp:txBody>
      <dsp:txXfrm>
        <a:off x="451" y="1472482"/>
        <a:ext cx="2511739" cy="1627732"/>
      </dsp:txXfrm>
    </dsp:sp>
    <dsp:sp modelId="{CB7CA52C-D0AF-4C94-85E1-8C7667190130}">
      <dsp:nvSpPr>
        <dsp:cNvPr id="0" name=""/>
        <dsp:cNvSpPr/>
      </dsp:nvSpPr>
      <dsp:spPr>
        <a:xfrm>
          <a:off x="1471399" y="2056208"/>
          <a:ext cx="2787925" cy="2787925"/>
        </a:xfrm>
        <a:prstGeom prst="leftCircularArrow">
          <a:avLst>
            <a:gd name="adj1" fmla="val 2902"/>
            <a:gd name="adj2" fmla="val 355065"/>
            <a:gd name="adj3" fmla="val 2447117"/>
            <a:gd name="adj4" fmla="val 9341030"/>
            <a:gd name="adj5" fmla="val 338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7DC19-E752-4F37-B937-16B57F6A436D}">
      <dsp:nvSpPr>
        <dsp:cNvPr id="0" name=""/>
        <dsp:cNvSpPr/>
      </dsp:nvSpPr>
      <dsp:spPr>
        <a:xfrm>
          <a:off x="558615" y="3100214"/>
          <a:ext cx="2232657" cy="887854"/>
        </a:xfrm>
        <a:prstGeom prst="roundRect">
          <a:avLst>
            <a:gd name="adj" fmla="val 10000"/>
          </a:avLst>
        </a:prstGeom>
        <a:solidFill>
          <a:srgbClr val="00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Федеральные</a:t>
          </a:r>
          <a:endParaRPr lang="ru-RU" sz="2200" b="1" kern="1200" dirty="0"/>
        </a:p>
      </dsp:txBody>
      <dsp:txXfrm>
        <a:off x="558615" y="3100214"/>
        <a:ext cx="2232657" cy="887854"/>
      </dsp:txXfrm>
    </dsp:sp>
    <dsp:sp modelId="{55EFDC77-523F-4B31-A7BE-F04946FECF27}">
      <dsp:nvSpPr>
        <dsp:cNvPr id="0" name=""/>
        <dsp:cNvSpPr/>
      </dsp:nvSpPr>
      <dsp:spPr>
        <a:xfrm>
          <a:off x="3225492" y="1395307"/>
          <a:ext cx="2511739" cy="2635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5571488"/>
              <a:satOff val="19812"/>
              <a:lumOff val="44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Рубежный (тематический) контроль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Иные диагностики на основе региональных программ ОКО</a:t>
          </a:r>
          <a:endParaRPr lang="ru-RU" sz="1900" kern="1200" dirty="0"/>
        </a:p>
      </dsp:txBody>
      <dsp:txXfrm>
        <a:off x="3225492" y="1960107"/>
        <a:ext cx="2511739" cy="2070931"/>
      </dsp:txXfrm>
    </dsp:sp>
    <dsp:sp modelId="{096C3BE3-3812-4FF1-B853-5DD64C11401F}">
      <dsp:nvSpPr>
        <dsp:cNvPr id="0" name=""/>
        <dsp:cNvSpPr/>
      </dsp:nvSpPr>
      <dsp:spPr>
        <a:xfrm>
          <a:off x="4624872" y="132711"/>
          <a:ext cx="3010041" cy="3010041"/>
        </a:xfrm>
        <a:prstGeom prst="circularArrow">
          <a:avLst>
            <a:gd name="adj1" fmla="val 2688"/>
            <a:gd name="adj2" fmla="val 327222"/>
            <a:gd name="adj3" fmla="val 19254449"/>
            <a:gd name="adj4" fmla="val 12332693"/>
            <a:gd name="adj5" fmla="val 3136"/>
          </a:avLst>
        </a:prstGeom>
        <a:solidFill>
          <a:schemeClr val="accent4">
            <a:hueOff val="11142976"/>
            <a:satOff val="39624"/>
            <a:lumOff val="8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E988AB-BB9D-4836-B599-8FBEB3CA1BAE}">
      <dsp:nvSpPr>
        <dsp:cNvPr id="0" name=""/>
        <dsp:cNvSpPr/>
      </dsp:nvSpPr>
      <dsp:spPr>
        <a:xfrm>
          <a:off x="3734753" y="1026540"/>
          <a:ext cx="2232657" cy="88785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Региональные</a:t>
          </a:r>
          <a:endParaRPr lang="ru-RU" sz="2200" b="1" kern="1200" dirty="0"/>
        </a:p>
      </dsp:txBody>
      <dsp:txXfrm>
        <a:off x="3734753" y="1026540"/>
        <a:ext cx="2232657" cy="887854"/>
      </dsp:txXfrm>
    </dsp:sp>
    <dsp:sp modelId="{B21CF583-32A6-42E6-8116-CFA0B98448D7}">
      <dsp:nvSpPr>
        <dsp:cNvPr id="0" name=""/>
        <dsp:cNvSpPr/>
      </dsp:nvSpPr>
      <dsp:spPr>
        <a:xfrm>
          <a:off x="6319170" y="1134843"/>
          <a:ext cx="2511739" cy="2399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ГИА  (ОГЭ, ГВЭ, ЕГЭ по русскому языку и математике)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Конкурсный отбор в вузы</a:t>
          </a:r>
          <a:endParaRPr lang="ru-RU" sz="1800" kern="1200" dirty="0"/>
        </a:p>
      </dsp:txBody>
      <dsp:txXfrm>
        <a:off x="6319170" y="1134843"/>
        <a:ext cx="2511739" cy="1885451"/>
      </dsp:txXfrm>
    </dsp:sp>
    <dsp:sp modelId="{08335DCF-7E7D-4EE9-86EA-5684150C0B05}">
      <dsp:nvSpPr>
        <dsp:cNvPr id="0" name=""/>
        <dsp:cNvSpPr/>
      </dsp:nvSpPr>
      <dsp:spPr>
        <a:xfrm>
          <a:off x="6804259" y="3096343"/>
          <a:ext cx="2232657" cy="887854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ГИА</a:t>
          </a:r>
          <a:endParaRPr lang="ru-RU" sz="2200" b="1" kern="1200" dirty="0"/>
        </a:p>
      </dsp:txBody>
      <dsp:txXfrm>
        <a:off x="6804259" y="3096343"/>
        <a:ext cx="2232657" cy="887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7213"/>
            <a:ext cx="2930525" cy="495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795D28E-06DA-4173-A2E8-11E28DAF20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826756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484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1225"/>
            <a:ext cx="5408613" cy="4476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689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EDFFD96-1DB2-4253-A159-18AB5DE609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47664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D45C14-1025-4CB9-A9B5-5C3327D23E3B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D1FA4B-5593-4D78-A551-51A129645943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0DA826-95E4-4DDB-89D1-F77DD21263BE}" type="slidenum">
              <a:rPr lang="ru-RU" altLang="ru-RU" smtClean="0"/>
              <a:pPr/>
              <a:t>21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5.bin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.jpeg"/><Relationship Id="rId4" Type="http://schemas.openxmlformats.org/officeDocument/2006/relationships/oleObject" Target="../embeddings/oleObject8.bin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jpeg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6886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6887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8934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8935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0982" name="Точечный рисунок" r:id="rId4" imgW="762106" imgH="1104762" progId="PBrush">
              <p:embed/>
            </p:oleObj>
          </a:graphicData>
        </a:graphic>
      </p:graphicFrame>
      <p:pic>
        <p:nvPicPr>
          <p:cNvPr id="6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 descr="111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1031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40983" name="Точечный рисунок" r:id="rId6" imgW="762106" imgH="1104762" progId="PBrush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2852739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9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F410D-1DEA-4971-98F3-F6458B0A0120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4E04B-F669-4C52-A910-8B2EE930ADF7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6597-1C8C-4F20-844D-863A0580FC6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4570C-B25A-4549-80C3-A700D3FD7829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0E2E-5C75-4476-B2A6-D302CCA1308B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EFCC-583A-4653-AF60-1F78E8F546EF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D7A29-95BF-4D0B-937F-7F225BECFC6A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132B9-89E1-4AF6-8C84-9086684FA548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CDDDE-3158-4298-A2C1-781BA6E74C33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952AA-376D-4090-9794-85D9391AA3F1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4CFA-4FFA-4798-AED4-DA86237CA004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vmlDrawing" Target="../drawings/vmlDrawing3.v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oleObject" Target="../embeddings/oleObject4.bin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vmlDrawing" Target="../drawings/vmlDrawing5.v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oleObject" Target="../embeddings/oleObject7.bin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5852" name="Точечный рисунок" r:id="rId16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78" r:id="rId2"/>
    <p:sldLayoutId id="2147484379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5" r:id="rId9"/>
    <p:sldLayoutId id="2147484386" r:id="rId10"/>
    <p:sldLayoutId id="2147484387" r:id="rId11"/>
    <p:sldLayoutId id="2147484401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7900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  <p:sldLayoutId id="2147484452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8" descr="prava_ru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1" name="Object 14"/>
          <p:cNvGraphicFramePr>
            <a:graphicFrameLocks noChangeAspect="1"/>
          </p:cNvGraphicFramePr>
          <p:nvPr/>
        </p:nvGraphicFramePr>
        <p:xfrm>
          <a:off x="166688" y="188913"/>
          <a:ext cx="762000" cy="1104900"/>
        </p:xfrm>
        <a:graphic>
          <a:graphicData uri="http://schemas.openxmlformats.org/presentationml/2006/ole">
            <p:oleObj spid="_x0000_s39948" name="Точечный рисунок" r:id="rId15" imgW="762106" imgH="1104762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6000">
              <a:schemeClr val="accent1">
                <a:lumMod val="35000"/>
              </a:schemeClr>
            </a:gs>
            <a:gs pos="34172">
              <a:srgbClr val="E0EBEC"/>
            </a:gs>
            <a:gs pos="90000">
              <a:srgbClr val="D8E6E8"/>
            </a:gs>
            <a:gs pos="22000">
              <a:schemeClr val="accent1">
                <a:shade val="67500"/>
                <a:satMod val="115000"/>
                <a:alpha val="67000"/>
              </a:schemeClr>
            </a:gs>
            <a:gs pos="78000">
              <a:srgbClr val="EEF5F6">
                <a:alpha val="78000"/>
              </a:srgbClr>
            </a:gs>
            <a:gs pos="53328">
              <a:srgbClr val="F9FBFC"/>
            </a:gs>
            <a:gs pos="46000">
              <a:srgbClr val="F3FAFB">
                <a:lumMod val="18000"/>
                <a:lumOff val="82000"/>
                <a:alpha val="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9667EF4-9722-4CC0-98F7-43309CAFE152}" type="datetime1">
              <a:rPr lang="ru-RU" altLang="ru-RU" smtClean="0"/>
              <a:pPr>
                <a:defRPr/>
              </a:pPr>
              <a:t>28.10.2016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66" r:id="rId1"/>
    <p:sldLayoutId id="2147484467" r:id="rId2"/>
    <p:sldLayoutId id="2147484468" r:id="rId3"/>
    <p:sldLayoutId id="2147484469" r:id="rId4"/>
    <p:sldLayoutId id="2147484470" r:id="rId5"/>
    <p:sldLayoutId id="2147484471" r:id="rId6"/>
    <p:sldLayoutId id="2147484472" r:id="rId7"/>
    <p:sldLayoutId id="2147484473" r:id="rId8"/>
    <p:sldLayoutId id="2147484474" r:id="rId9"/>
    <p:sldLayoutId id="2147484475" r:id="rId10"/>
    <p:sldLayoutId id="2147484476" r:id="rId11"/>
    <p:sldLayoutId id="2147484477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609600" y="38608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altLang="ru-RU" sz="1800" dirty="0">
              <a:solidFill>
                <a:schemeClr val="tx1"/>
              </a:solidFill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547813" y="115888"/>
            <a:ext cx="5976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1200" b="1" dirty="0">
                <a:solidFill>
                  <a:schemeClr val="accent1"/>
                </a:solidFill>
                <a:latin typeface="Tahoma" pitchFamily="34" charset="0"/>
              </a:rPr>
              <a:t>Федеральная служба по надзору в сфере образования и науки РФ </a:t>
            </a:r>
            <a:br>
              <a:rPr lang="ru-RU" altLang="ru-RU" sz="1200" b="1" dirty="0">
                <a:solidFill>
                  <a:schemeClr val="accent1"/>
                </a:solidFill>
                <a:latin typeface="Tahoma" pitchFamily="34" charset="0"/>
              </a:rPr>
            </a:br>
            <a:endParaRPr lang="ru-RU" altLang="ru-RU" sz="1200" b="1" dirty="0">
              <a:solidFill>
                <a:schemeClr val="accent1"/>
              </a:solidFill>
              <a:latin typeface="Tahoma" pitchFamily="34" charset="0"/>
            </a:endParaRPr>
          </a:p>
        </p:txBody>
      </p:sp>
      <p:pic>
        <p:nvPicPr>
          <p:cNvPr id="3076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-26988"/>
            <a:ext cx="111601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2276872"/>
            <a:ext cx="9144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ru-RU" altLang="ru-RU" sz="3200" b="1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О возможностях </a:t>
            </a:r>
            <a:br>
              <a:rPr lang="ru-RU" altLang="ru-RU" sz="3200" b="1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</a:br>
            <a:r>
              <a:rPr lang="ru-RU" altLang="ru-RU" sz="3200" b="1" i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использования результатов государственной итоговой аттестации в целях совершенствования образовательного процесса</a:t>
            </a:r>
            <a:endParaRPr lang="ru-RU" altLang="ru-RU" sz="3200" b="1" i="1" dirty="0">
              <a:solidFill>
                <a:schemeClr val="accent1">
                  <a:lumMod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467544" y="5537349"/>
            <a:ext cx="82296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altLang="ru-RU" sz="1800" b="1" dirty="0">
                <a:solidFill>
                  <a:srgbClr val="0C1C1D"/>
                </a:solidFill>
              </a:rPr>
              <a:t>Решетникова Оксана Александровна</a:t>
            </a:r>
          </a:p>
          <a:p>
            <a:pPr algn="l"/>
            <a:r>
              <a:rPr lang="ru-RU" altLang="ru-RU" sz="1800" b="1" dirty="0">
                <a:solidFill>
                  <a:srgbClr val="0C1C1D"/>
                </a:solidFill>
              </a:rPr>
              <a:t>к.п.н., директор ФГБНУ «ФИПИ»</a:t>
            </a:r>
          </a:p>
          <a:p>
            <a:pPr algn="l"/>
            <a:r>
              <a:rPr lang="ru-RU" altLang="ru-RU" sz="1800" b="1" dirty="0">
                <a:solidFill>
                  <a:srgbClr val="0C1C1D"/>
                </a:solidFill>
              </a:rPr>
              <a:t>r</a:t>
            </a:r>
            <a:r>
              <a:rPr lang="en-US" altLang="ru-RU" sz="1800" b="1" dirty="0" err="1" smtClean="0">
                <a:solidFill>
                  <a:srgbClr val="0C1C1D"/>
                </a:solidFill>
              </a:rPr>
              <a:t>ec</a:t>
            </a:r>
            <a:r>
              <a:rPr lang="en-US" altLang="ru-RU" sz="1800" b="1" dirty="0" err="1">
                <a:solidFill>
                  <a:srgbClr val="0C1C1D"/>
                </a:solidFill>
              </a:rPr>
              <a:t>e</a:t>
            </a:r>
            <a:r>
              <a:rPr lang="en-US" altLang="ru-RU" sz="1800" b="1" dirty="0" err="1" smtClean="0">
                <a:solidFill>
                  <a:srgbClr val="0C1C1D"/>
                </a:solidFill>
              </a:rPr>
              <a:t>ption</a:t>
            </a:r>
            <a:r>
              <a:rPr lang="ru-RU" altLang="ru-RU" sz="1800" b="1" dirty="0">
                <a:solidFill>
                  <a:srgbClr val="0C1C1D"/>
                </a:solidFill>
              </a:rPr>
              <a:t>@</a:t>
            </a:r>
            <a:r>
              <a:rPr lang="ru-RU" altLang="ru-RU" sz="1800" b="1" dirty="0" err="1">
                <a:solidFill>
                  <a:srgbClr val="0C1C1D"/>
                </a:solidFill>
              </a:rPr>
              <a:t>fipi.org</a:t>
            </a:r>
            <a:endParaRPr lang="ru-RU" altLang="ru-RU" sz="1800" b="1" dirty="0">
              <a:solidFill>
                <a:srgbClr val="0C1C1D"/>
              </a:solidFill>
            </a:endParaRPr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395536" y="662500"/>
            <a:ext cx="8711952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z="1600" b="1" i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itchFamily="34" charset="0"/>
              <a:cs typeface="Times New Roman" pitchFamily="18" charset="0"/>
            </a:endParaRPr>
          </a:p>
          <a:p>
            <a:pPr lvl="0"/>
            <a:endParaRPr lang="ru-RU" sz="16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itchFamily="34" charset="0"/>
              <a:cs typeface="Times New Roman" pitchFamily="18" charset="0"/>
            </a:endParaRPr>
          </a:p>
          <a:p>
            <a:pPr lvl="0"/>
            <a:r>
              <a:rPr lang="ru-RU" sz="1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Всероссийская конференция «Использование  оценочных процедур  </a:t>
            </a:r>
            <a:r>
              <a:rPr lang="en-US" sz="16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/>
            </a:r>
            <a:br>
              <a:rPr lang="en-US" sz="16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</a:br>
            <a:r>
              <a:rPr lang="ru-RU" sz="1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в  целях построения национальной системы учительского роста» </a:t>
            </a:r>
          </a:p>
          <a:p>
            <a:r>
              <a:rPr lang="ru-RU" sz="1500" b="1" i="1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1500" b="1" i="1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8</a:t>
            </a:r>
            <a:r>
              <a:rPr lang="ru-RU" sz="1500" b="1" i="1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 октября 2016 г., Москва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112" y="116632"/>
            <a:ext cx="8172400" cy="7207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Возможности  использования </a:t>
            </a:r>
            <a:b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результатов ГИА в регионе</a:t>
            </a:r>
          </a:p>
        </p:txBody>
      </p:sp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79512" y="1484784"/>
          <a:ext cx="8784976" cy="528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608512"/>
              </a:tblGrid>
              <a:tr h="8450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Критерий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</a:rPr>
                        <a:t>: 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sz="20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Выявление проблем и тенденций по границе ТБ2 </a:t>
                      </a:r>
                      <a:r>
                        <a:rPr kumimoji="0" lang="en-US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(высокий уровень подготовки)</a:t>
                      </a:r>
                      <a:endParaRPr lang="ru-RU" sz="2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432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Показатель</a:t>
                      </a:r>
                      <a:endParaRPr lang="ru-RU" sz="2000" b="1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Направления</a:t>
                      </a:r>
                      <a:r>
                        <a:rPr lang="ru-RU" sz="2000" b="1" baseline="0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 использования</a:t>
                      </a:r>
                      <a:endParaRPr lang="ru-RU" sz="2000" b="1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82391">
                <a:tc rowSpan="4">
                  <a:txBody>
                    <a:bodyPr/>
                    <a:lstStyle/>
                    <a:p>
                      <a:r>
                        <a:rPr lang="ru-RU" sz="2000" dirty="0" smtClean="0"/>
                        <a:t>Доля  выпускников, обучающихся</a:t>
                      </a:r>
                      <a:r>
                        <a:rPr lang="ru-RU" sz="2000" baseline="0" dirty="0" smtClean="0"/>
                        <a:t> в профильном классе и набравших результат  </a:t>
                      </a:r>
                      <a:r>
                        <a:rPr lang="en-US" sz="2000" baseline="0" dirty="0" smtClean="0"/>
                        <a:t>&gt; </a:t>
                      </a:r>
                      <a:r>
                        <a:rPr lang="ru-RU" sz="2000" baseline="0" dirty="0" smtClean="0"/>
                        <a:t>ТБ2 </a:t>
                      </a:r>
                      <a:br>
                        <a:rPr lang="ru-RU" sz="2000" baseline="0" dirty="0" smtClean="0"/>
                      </a:br>
                      <a:r>
                        <a:rPr lang="ru-RU" sz="2000" baseline="0" dirty="0" smtClean="0"/>
                        <a:t>по профильным предметам </a:t>
                      </a:r>
                      <a:br>
                        <a:rPr lang="ru-RU" sz="2000" baseline="0" dirty="0" smtClean="0"/>
                      </a:br>
                      <a:r>
                        <a:rPr lang="ru-RU" sz="2000" baseline="0" dirty="0" smtClean="0"/>
                        <a:t>(в сумме)</a:t>
                      </a:r>
                    </a:p>
                    <a:p>
                      <a:endParaRPr lang="ru-RU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Доля  выпускников, обучающихся</a:t>
                      </a:r>
                      <a:r>
                        <a:rPr lang="ru-RU" sz="2000" baseline="0" dirty="0" smtClean="0"/>
                        <a:t> в профильном классе и набравших результат  </a:t>
                      </a:r>
                      <a:r>
                        <a:rPr lang="en-US" sz="2000" baseline="0" dirty="0" smtClean="0"/>
                        <a:t>&gt; </a:t>
                      </a:r>
                      <a:r>
                        <a:rPr lang="ru-RU" sz="2000" baseline="0" dirty="0" smtClean="0"/>
                        <a:t>ТБ2 только по одному профильному предмету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соотнесение с текущей успеваемостью и результатами</a:t>
                      </a:r>
                      <a:r>
                        <a:rPr lang="ru-RU" sz="1900" baseline="0" dirty="0" smtClean="0"/>
                        <a:t> других оценочных процедур</a:t>
                      </a:r>
                      <a:r>
                        <a:rPr lang="en-US" sz="1900" baseline="0" dirty="0" smtClean="0"/>
                        <a:t> (</a:t>
                      </a:r>
                      <a:r>
                        <a:rPr lang="ru-RU" sz="1900" baseline="0" dirty="0" smtClean="0"/>
                        <a:t>соответствие прогнозу)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выводы об эффективности</a:t>
                      </a:r>
                      <a:r>
                        <a:rPr lang="ru-RU" sz="1900" baseline="0" dirty="0" smtClean="0"/>
                        <a:t> профильного обучения в конкретной ОО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выводы об успешности /</a:t>
                      </a:r>
                      <a:r>
                        <a:rPr lang="ru-RU" sz="1900" baseline="0" dirty="0" smtClean="0"/>
                        <a:t> не успешности преподавания конкретного предмета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</a:t>
                      </a:r>
                      <a:r>
                        <a:rPr lang="ru-RU" sz="1900" baseline="0" dirty="0" smtClean="0"/>
                        <a:t> пересмотр структуры профильных классов, ротация </a:t>
                      </a:r>
                      <a:r>
                        <a:rPr lang="ru-RU" sz="1900" baseline="0" dirty="0" err="1" smtClean="0"/>
                        <a:t>пед</a:t>
                      </a:r>
                      <a:r>
                        <a:rPr lang="ru-RU" sz="1900" baseline="0" dirty="0" smtClean="0"/>
                        <a:t> кадров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112" y="116632"/>
            <a:ext cx="8172400" cy="7207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Возможности  использования </a:t>
            </a:r>
            <a:b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результатов ГИА в регионе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08912" cy="45688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400" b="1" i="1" u="sng" dirty="0" smtClean="0">
                <a:solidFill>
                  <a:schemeClr val="accent1">
                    <a:lumMod val="25000"/>
                  </a:schemeClr>
                </a:solidFill>
              </a:rPr>
              <a:t>Показатели:</a:t>
            </a:r>
          </a:p>
          <a:p>
            <a:pPr marL="0" indent="0"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smtClean="0"/>
              <a:t>  Достижение требований стандарта  для аттестации по программам основного/среднего общего образования</a:t>
            </a:r>
            <a:r>
              <a:rPr lang="ru-RU" sz="2000" dirty="0" smtClean="0"/>
              <a:t> (доля выпускников, преодолевших минимальную границы по русскому языку и математике)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smtClean="0"/>
              <a:t>  Достижение требований стандарта для поступления в вузы  </a:t>
            </a:r>
            <a:r>
              <a:rPr lang="ru-RU" sz="2000" dirty="0" smtClean="0"/>
              <a:t>(доля выпускников, преодолевших минимальную границу по предметам по выбору)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smtClean="0"/>
              <a:t>  Доступность качественного образования </a:t>
            </a:r>
            <a:r>
              <a:rPr lang="ru-RU" sz="2000" dirty="0" smtClean="0"/>
              <a:t>(отношение среднего балла 10% ОО с наиболее высокими результатами с среднему баллу 10% ОО с наиболее низкими результатами)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 b="1" dirty="0" smtClean="0"/>
              <a:t>  Качество  образовательных достижений в профильном обучении </a:t>
            </a:r>
            <a:r>
              <a:rPr lang="ru-RU" sz="2000" dirty="0" smtClean="0"/>
              <a:t>(процент обучающихся по предмету, получивших результат выше значения ТБ2 по профильным предметам)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457200" y="1557338"/>
            <a:ext cx="8075240" cy="456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Для предметов по выбору показатели используются только </a:t>
            </a:r>
            <a:b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 учетом </a:t>
            </a:r>
            <a:r>
              <a:rPr kumimoji="0" lang="ru-RU" sz="2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репрезентативности числа участников ЕГЭ </a:t>
            </a: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ОО.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Показатели определяются по каждому предмету отдельно.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Не сравниваются средние баллы и диапазоны баллов </a:t>
            </a:r>
            <a:b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 разным предметам.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При необходимости сравнения предметов возможно использование процентильных рангов с учетом значений ТБ1 и ТБ2 по разным предметам.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Сравнение показателей ЕГЭ и ОГЭ с результатами </a:t>
            </a:r>
            <a:r>
              <a:rPr kumimoji="0" lang="ru-RU" sz="21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внутришкольного</a:t>
            </a: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оценивания и иных процедур оценки – отдельно по каждой ОО.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16013" y="44450"/>
            <a:ext cx="7812087" cy="108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ru-RU" altLang="ru-RU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Ограничения </a:t>
            </a:r>
            <a:r>
              <a:rPr lang="ru-RU" alt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/>
            </a:r>
            <a:br>
              <a:rPr lang="ru-RU" alt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ru-RU" alt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на использование показателей</a:t>
            </a:r>
            <a:endParaRPr lang="ru-RU" altLang="ru-RU" sz="34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03187355"/>
              </p:ext>
            </p:extLst>
          </p:nvPr>
        </p:nvGraphicFramePr>
        <p:xfrm>
          <a:off x="107504" y="1545962"/>
          <a:ext cx="8964488" cy="5264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5148064"/>
              </a:tblGrid>
              <a:tr h="817686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>
                          <a:solidFill>
                            <a:schemeClr val="bg1"/>
                          </a:solidFill>
                        </a:rPr>
                        <a:t>Направления использования</a:t>
                      </a:r>
                      <a:r>
                        <a:rPr lang="ru-RU" sz="1900" baseline="0" dirty="0" smtClean="0">
                          <a:solidFill>
                            <a:schemeClr val="bg1"/>
                          </a:solidFill>
                        </a:rPr>
                        <a:t> результатов ГИА</a:t>
                      </a:r>
                      <a:endParaRPr lang="ru-RU" sz="1900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 marT="45729" marB="45729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Ограничения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 marT="45729" marB="45729" anchor="ctr">
                    <a:solidFill>
                      <a:srgbClr val="006699"/>
                    </a:solidFill>
                  </a:tcPr>
                </a:tc>
              </a:tr>
              <a:tr h="166343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Подтверждение достижения</a:t>
                      </a:r>
                      <a:r>
                        <a:rPr lang="ru-RU" sz="2000" baseline="0" dirty="0" smtClean="0">
                          <a:solidFill>
                            <a:schemeClr val="accent4"/>
                          </a:solidFill>
                        </a:rPr>
                        <a:t> (или </a:t>
                      </a:r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не достижения)</a:t>
                      </a:r>
                      <a:r>
                        <a:rPr lang="ru-RU" sz="2000" baseline="0" dirty="0" smtClean="0">
                          <a:solidFill>
                            <a:schemeClr val="accent4"/>
                          </a:solidFill>
                        </a:rPr>
                        <a:t> выпускником требований стандарта, отбор абитуриентов в вузы</a:t>
                      </a:r>
                      <a:endParaRPr lang="ru-RU" sz="2000" dirty="0">
                        <a:solidFill>
                          <a:schemeClr val="accent4"/>
                        </a:solidFill>
                      </a:endParaRPr>
                    </a:p>
                  </a:txBody>
                  <a:tcPr marL="91437" marR="91437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accent4"/>
                        </a:solidFill>
                      </a:endParaRPr>
                    </a:p>
                    <a:p>
                      <a:pPr algn="l"/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без ограничений</a:t>
                      </a:r>
                      <a:endParaRPr lang="ru-RU" sz="2000" dirty="0">
                        <a:solidFill>
                          <a:schemeClr val="accent4"/>
                        </a:solidFill>
                      </a:endParaRPr>
                    </a:p>
                  </a:txBody>
                  <a:tcPr marL="91437" marR="91437" marT="45729" marB="45729"/>
                </a:tc>
              </a:tr>
              <a:tr h="154617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Оценка деятельности учителя </a:t>
                      </a:r>
                      <a:endParaRPr lang="ru-RU" sz="2000" dirty="0">
                        <a:solidFill>
                          <a:schemeClr val="accent4"/>
                        </a:solidFill>
                      </a:endParaRPr>
                    </a:p>
                  </a:txBody>
                  <a:tcPr marL="91437" marR="91437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приоритет </a:t>
                      </a:r>
                      <a:r>
                        <a:rPr lang="ru-RU" sz="2000" b="1" dirty="0" smtClean="0">
                          <a:solidFill>
                            <a:schemeClr val="accent4"/>
                          </a:solidFill>
                        </a:rPr>
                        <a:t>динамики</a:t>
                      </a:r>
                      <a:r>
                        <a:rPr lang="ru-RU" sz="2000" b="1" baseline="0" dirty="0" smtClean="0">
                          <a:solidFill>
                            <a:schemeClr val="accent4"/>
                          </a:solidFill>
                        </a:rPr>
                        <a:t> результатов,</a:t>
                      </a:r>
                      <a:endParaRPr lang="ru-RU" sz="2000" b="1" dirty="0" smtClean="0">
                        <a:solidFill>
                          <a:schemeClr val="accent4"/>
                        </a:solidFill>
                      </a:endParaRPr>
                    </a:p>
                    <a:p>
                      <a:pPr algn="l"/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в совокупности с результатами </a:t>
                      </a:r>
                      <a:r>
                        <a:rPr lang="ru-RU" sz="2000" dirty="0" err="1" smtClean="0">
                          <a:solidFill>
                            <a:schemeClr val="accent4"/>
                          </a:solidFill>
                        </a:rPr>
                        <a:t>внутриклассного</a:t>
                      </a:r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 и </a:t>
                      </a:r>
                      <a:r>
                        <a:rPr lang="ru-RU" sz="2000" dirty="0" err="1" smtClean="0">
                          <a:solidFill>
                            <a:schemeClr val="accent4"/>
                          </a:solidFill>
                        </a:rPr>
                        <a:t>внутришкольного</a:t>
                      </a:r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 оценивания, </a:t>
                      </a:r>
                      <a:br>
                        <a:rPr lang="ru-RU" sz="2000" dirty="0" smtClean="0">
                          <a:solidFill>
                            <a:schemeClr val="accent4"/>
                          </a:solidFill>
                        </a:rPr>
                      </a:br>
                      <a:endParaRPr lang="ru-RU" sz="2000" b="1" dirty="0">
                        <a:solidFill>
                          <a:schemeClr val="accent4"/>
                        </a:solidFill>
                      </a:endParaRPr>
                    </a:p>
                  </a:txBody>
                  <a:tcPr marL="91437" marR="91437" marT="45729" marB="45729"/>
                </a:tc>
              </a:tr>
              <a:tr h="116811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Сравнение результатов обучения в различных </a:t>
                      </a:r>
                      <a:br>
                        <a:rPr lang="ru-RU" sz="2000" dirty="0" smtClean="0">
                          <a:solidFill>
                            <a:schemeClr val="accent4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ОО, АТЕ</a:t>
                      </a:r>
                      <a:endParaRPr lang="ru-RU" sz="2000" dirty="0">
                        <a:solidFill>
                          <a:schemeClr val="accent4"/>
                        </a:solidFill>
                      </a:endParaRPr>
                    </a:p>
                  </a:txBody>
                  <a:tcPr marL="91437" marR="91437"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aseline="0" dirty="0" smtClean="0">
                          <a:solidFill>
                            <a:schemeClr val="accent4"/>
                          </a:solidFill>
                        </a:rPr>
                        <a:t>в совокупности с мониторинговыми исследованиями, использование к</a:t>
                      </a:r>
                      <a:r>
                        <a:rPr lang="ru-RU" sz="2000" dirty="0" smtClean="0">
                          <a:solidFill>
                            <a:schemeClr val="accent4"/>
                          </a:solidFill>
                        </a:rPr>
                        <a:t>орректных показателей результатов ЕГЭ</a:t>
                      </a:r>
                      <a:endParaRPr lang="ru-RU" sz="2000" dirty="0">
                        <a:solidFill>
                          <a:schemeClr val="accent4"/>
                        </a:solidFill>
                      </a:endParaRPr>
                    </a:p>
                  </a:txBody>
                  <a:tcPr marL="91437" marR="91437" marT="45729" marB="45729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16013" y="44450"/>
            <a:ext cx="7812087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ru-RU" altLang="ru-RU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Ограничения </a:t>
            </a:r>
            <a:r>
              <a:rPr lang="ru-RU" alt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/>
            </a:r>
            <a:br>
              <a:rPr lang="ru-RU" alt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ru-RU" altLang="ru-RU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на использование </a:t>
            </a:r>
            <a:r>
              <a:rPr lang="ru-RU" altLang="ru-RU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результатов ГИА</a:t>
            </a:r>
          </a:p>
        </p:txBody>
      </p:sp>
    </p:spTree>
    <p:extLst>
      <p:ext uri="{BB962C8B-B14F-4D97-AF65-F5344CB8AC3E}">
        <p14:creationId xmlns="" xmlns:p14="http://schemas.microsoft.com/office/powerpoint/2010/main" val="2217543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68313" y="116632"/>
            <a:ext cx="86756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Методическая работа 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на основе анализа  результатов ГИА</a:t>
            </a: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8678" y="2990104"/>
            <a:ext cx="5915322" cy="195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0" y="3573016"/>
            <a:ext cx="3203848" cy="50323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spcBef>
                <a:spcPts val="600"/>
              </a:spcBef>
              <a:buFontTx/>
              <a:buNone/>
              <a:defRPr/>
            </a:pPr>
            <a:r>
              <a:rPr lang="ru-RU" sz="2600" b="1" dirty="0" smtClean="0">
                <a:solidFill>
                  <a:srgbClr val="7D11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СПЕЦИФИКАЦИЯ</a:t>
            </a:r>
            <a:endParaRPr lang="ru-RU" sz="2600" dirty="0" smtClean="0">
              <a:solidFill>
                <a:srgbClr val="7D1114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7887" y="1052736"/>
            <a:ext cx="5256113" cy="1731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827584" y="1772816"/>
            <a:ext cx="3024336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defRPr/>
            </a:pPr>
            <a:r>
              <a:rPr lang="ru-RU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КОДИФИКАТОР</a:t>
            </a:r>
          </a:p>
        </p:txBody>
      </p:sp>
      <p:sp>
        <p:nvSpPr>
          <p:cNvPr id="15" name="Овал 8"/>
          <p:cNvSpPr>
            <a:spLocks noChangeArrowheads="1"/>
          </p:cNvSpPr>
          <p:nvPr/>
        </p:nvSpPr>
        <p:spPr bwMode="auto">
          <a:xfrm>
            <a:off x="6300192" y="4293096"/>
            <a:ext cx="864096" cy="360040"/>
          </a:xfrm>
          <a:prstGeom prst="ellips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cxnSp>
        <p:nvCxnSpPr>
          <p:cNvPr id="16" name="Прямая со стрелкой 10"/>
          <p:cNvCxnSpPr>
            <a:cxnSpLocks noChangeShapeType="1"/>
            <a:stCxn id="15" idx="0"/>
          </p:cNvCxnSpPr>
          <p:nvPr/>
        </p:nvCxnSpPr>
        <p:spPr bwMode="auto">
          <a:xfrm flipH="1" flipV="1">
            <a:off x="4427984" y="1700810"/>
            <a:ext cx="2304256" cy="2592286"/>
          </a:xfrm>
          <a:prstGeom prst="straightConnector1">
            <a:avLst/>
          </a:prstGeom>
          <a:noFill/>
          <a:ln w="50800">
            <a:solidFill>
              <a:srgbClr val="7030A0"/>
            </a:solidFill>
            <a:round/>
            <a:headEnd/>
            <a:tailEnd type="arrow" w="med" len="med"/>
          </a:ln>
        </p:spPr>
      </p:cxn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0" y="5661248"/>
            <a:ext cx="2987824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defRPr/>
            </a:pPr>
            <a:r>
              <a:rPr lang="ru-RU" sz="2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Протокол</a:t>
            </a:r>
            <a:endParaRPr lang="ru-RU" sz="26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28950" y="5085184"/>
            <a:ext cx="6115050" cy="17049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/>
            <a:tailEnd/>
          </a:ln>
        </p:spPr>
      </p:pic>
      <p:cxnSp>
        <p:nvCxnSpPr>
          <p:cNvPr id="19" name="Прямая со стрелкой 10"/>
          <p:cNvCxnSpPr>
            <a:cxnSpLocks noChangeShapeType="1"/>
            <a:stCxn id="15" idx="0"/>
          </p:cNvCxnSpPr>
          <p:nvPr/>
        </p:nvCxnSpPr>
        <p:spPr bwMode="auto">
          <a:xfrm flipH="1" flipV="1">
            <a:off x="4283968" y="2132856"/>
            <a:ext cx="2448272" cy="2160240"/>
          </a:xfrm>
          <a:prstGeom prst="straightConnector1">
            <a:avLst/>
          </a:prstGeom>
          <a:noFill/>
          <a:ln w="50800">
            <a:solidFill>
              <a:srgbClr val="7030A0"/>
            </a:solidFill>
            <a:round/>
            <a:headEnd/>
            <a:tailEnd type="arrow" w="med" len="med"/>
          </a:ln>
        </p:spPr>
      </p:cxnSp>
      <p:sp>
        <p:nvSpPr>
          <p:cNvPr id="20" name="Овал 8"/>
          <p:cNvSpPr>
            <a:spLocks noChangeArrowheads="1"/>
          </p:cNvSpPr>
          <p:nvPr/>
        </p:nvSpPr>
        <p:spPr bwMode="auto">
          <a:xfrm>
            <a:off x="3347864" y="4365104"/>
            <a:ext cx="360040" cy="360040"/>
          </a:xfrm>
          <a:prstGeom prst="ellips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anchor="ctr"/>
          <a:lstStyle/>
          <a:p>
            <a:endParaRPr lang="ru-RU"/>
          </a:p>
        </p:txBody>
      </p:sp>
      <p:cxnSp>
        <p:nvCxnSpPr>
          <p:cNvPr id="21" name="Прямая со стрелкой 10"/>
          <p:cNvCxnSpPr>
            <a:cxnSpLocks noChangeShapeType="1"/>
            <a:stCxn id="20" idx="5"/>
          </p:cNvCxnSpPr>
          <p:nvPr/>
        </p:nvCxnSpPr>
        <p:spPr bwMode="auto">
          <a:xfrm>
            <a:off x="3655177" y="4672417"/>
            <a:ext cx="3005055" cy="988831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med" len="med"/>
          </a:ln>
        </p:spPr>
      </p:cxnSp>
      <p:cxnSp>
        <p:nvCxnSpPr>
          <p:cNvPr id="22" name="Прямая со стрелкой 10"/>
          <p:cNvCxnSpPr>
            <a:cxnSpLocks noChangeShapeType="1"/>
            <a:stCxn id="20" idx="5"/>
          </p:cNvCxnSpPr>
          <p:nvPr/>
        </p:nvCxnSpPr>
        <p:spPr bwMode="auto">
          <a:xfrm>
            <a:off x="3655177" y="4672417"/>
            <a:ext cx="3005055" cy="1996943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628800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187995"/>
            <a:ext cx="86756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Методическая работа 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на основе анализа  результатов ГИА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1520" y="1963304"/>
          <a:ext cx="8642350" cy="4562040"/>
        </p:xfrm>
        <a:graphic>
          <a:graphicData uri="http://schemas.openxmlformats.org/drawingml/2006/table">
            <a:tbl>
              <a:tblPr/>
              <a:tblGrid>
                <a:gridCol w="4104456"/>
                <a:gridCol w="4537894"/>
              </a:tblGrid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Раздел методических рекомендаций ФИПИ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Использование</a:t>
                      </a:r>
                    </a:p>
                  </a:txBody>
                  <a:tcPr marL="91455" marR="91455" marT="45716" marB="4571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127328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Результаты выполнения экзаменационной работы </a:t>
                      </a:r>
                      <a:b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направлениям (в соответствии с особенностями предмета) 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Разработка дидактических материалов и других форм методической поддержки </a:t>
                      </a:r>
                      <a:r>
                        <a:rPr kumimoji="0" lang="ru-RU" sz="19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базе используемых в регионе УМК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3190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Результаты выполнения работы экзаменуемыми с различным </a:t>
                      </a:r>
                      <a:b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уровнем подготовки (низкий, базовый, средний, высокий)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«Адресная» помощь ОО из разных групп по результатам ЕГЭ.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Особое внимание ОО с высоким % не достигших минимальной границы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99937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Рекомендации по совершенствованию методики обучения по предмету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Формирование программ ПК ДПО, различные активные формы методической работы на уровне региона и ОО</a:t>
                      </a:r>
                    </a:p>
                  </a:txBody>
                  <a:tcPr marL="91455" marR="91455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6516052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800" b="1" dirty="0" smtClean="0">
                <a:solidFill>
                  <a:srgbClr val="003399"/>
                </a:solidFill>
              </a:rPr>
              <a:t>http://www.fipi.ru/ege-i-gve-11/analiticheskie-i-metodicheskie-materialy</a:t>
            </a:r>
            <a:endParaRPr lang="ru-RU" sz="1800" b="1" dirty="0">
              <a:solidFill>
                <a:srgbClr val="0033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412776"/>
            <a:ext cx="79021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cs typeface="Arial" charset="0"/>
              </a:rPr>
              <a:t>Методические рекомендации ФИПИ для учителей </a:t>
            </a:r>
            <a:endParaRPr lang="ru-RU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16013" y="44450"/>
            <a:ext cx="7812087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ru-RU" alt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Статистико-аналитические данные о результатах ГИА в субъекте РФ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539750" y="4365625"/>
            <a:ext cx="8002588" cy="4424363"/>
          </a:xfrm>
        </p:spPr>
        <p:txBody>
          <a:bodyPr/>
          <a:lstStyle/>
          <a:p>
            <a:pPr marL="0" indent="0">
              <a:buFontTx/>
              <a:buNone/>
            </a:pPr>
            <a:endParaRPr lang="ru-RU" altLang="ru-RU" sz="2000" smtClean="0">
              <a:solidFill>
                <a:srgbClr val="3C8C93"/>
              </a:solidFill>
            </a:endParaRPr>
          </a:p>
          <a:p>
            <a:pPr marL="0" indent="0">
              <a:buFontTx/>
              <a:buAutoNum type="arabicPeriod"/>
            </a:pPr>
            <a:endParaRPr lang="ru-RU" altLang="ru-RU" sz="2000" smtClean="0">
              <a:solidFill>
                <a:srgbClr val="3C8C93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590245"/>
          <a:ext cx="9144000" cy="5151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032"/>
                <a:gridCol w="5286968"/>
              </a:tblGrid>
              <a:tr h="36051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Статистические данные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Направления анализа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>
                    <a:solidFill>
                      <a:srgbClr val="006699"/>
                    </a:solidFill>
                  </a:tcPr>
                </a:tc>
              </a:tr>
              <a:tr h="1188723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Сведения об организации ЕГЭ (общественные наблюдатели, видеонаблюдение, нарушения процедуры)</a:t>
                      </a:r>
                      <a:endParaRPr lang="ru-RU" sz="1800" dirty="0">
                        <a:solidFill>
                          <a:schemeClr val="accent4"/>
                        </a:solidFill>
                      </a:endParaRPr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r>
                        <a:rPr lang="ru-RU" sz="1800" b="0" i="0" u="none" dirty="0" smtClean="0">
                          <a:solidFill>
                            <a:schemeClr val="accent4"/>
                          </a:solidFill>
                        </a:rPr>
                        <a:t>Динамика,</a:t>
                      </a:r>
                      <a:r>
                        <a:rPr lang="ru-RU" sz="1800" b="0" i="0" u="none" baseline="0" dirty="0" smtClean="0">
                          <a:solidFill>
                            <a:schemeClr val="accent4"/>
                          </a:solidFill>
                        </a:rPr>
                        <a:t> обеспечение надежности </a:t>
                      </a:r>
                      <a:br>
                        <a:rPr lang="ru-RU" sz="1800" b="0" i="0" u="none" baseline="0" dirty="0" smtClean="0">
                          <a:solidFill>
                            <a:schemeClr val="accent4"/>
                          </a:solidFill>
                        </a:rPr>
                      </a:br>
                      <a:r>
                        <a:rPr lang="ru-RU" sz="1800" b="0" i="0" u="none" baseline="0" dirty="0" smtClean="0">
                          <a:solidFill>
                            <a:schemeClr val="accent4"/>
                          </a:solidFill>
                        </a:rPr>
                        <a:t>процедуры ЕГЭ</a:t>
                      </a:r>
                      <a:endParaRPr lang="ru-RU" sz="1800" b="0" i="0" u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38" marR="91438"/>
                </a:tc>
              </a:tr>
              <a:tr h="72910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Участники ГИА: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не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допущенные к ГИА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участники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ГИА с ОВЗ</a:t>
                      </a:r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endParaRPr lang="ru-RU" sz="1800" b="0" i="0" u="none" dirty="0" smtClean="0">
                        <a:solidFill>
                          <a:schemeClr val="accent4"/>
                        </a:solidFill>
                      </a:endParaRPr>
                    </a:p>
                    <a:p>
                      <a:r>
                        <a:rPr lang="ru-RU" sz="1800" b="0" i="0" u="none" dirty="0" smtClean="0">
                          <a:solidFill>
                            <a:schemeClr val="accent4"/>
                          </a:solidFill>
                        </a:rPr>
                        <a:t>Тенденции,</a:t>
                      </a:r>
                      <a:r>
                        <a:rPr lang="ru-RU" sz="1800" b="0" i="0" u="none" baseline="0" dirty="0" smtClean="0">
                          <a:solidFill>
                            <a:schemeClr val="accent4"/>
                          </a:solidFill>
                        </a:rPr>
                        <a:t> причины</a:t>
                      </a:r>
                    </a:p>
                    <a:p>
                      <a:r>
                        <a:rPr lang="ru-RU" sz="1800" b="0" i="0" u="none" dirty="0" smtClean="0">
                          <a:solidFill>
                            <a:schemeClr val="accent4"/>
                          </a:solidFill>
                        </a:rPr>
                        <a:t>Тенденции,</a:t>
                      </a:r>
                      <a:r>
                        <a:rPr lang="ru-RU" sz="1800" b="0" i="0" u="none" baseline="0" dirty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ru-RU" sz="1800" b="0" i="0" u="none" dirty="0" smtClean="0">
                          <a:solidFill>
                            <a:schemeClr val="accent4"/>
                          </a:solidFill>
                        </a:rPr>
                        <a:t>контингент</a:t>
                      </a:r>
                      <a:endParaRPr lang="ru-RU" sz="1800" b="0" i="0" u="none" dirty="0">
                        <a:solidFill>
                          <a:schemeClr val="accent4"/>
                        </a:solidFill>
                      </a:endParaRPr>
                    </a:p>
                  </a:txBody>
                  <a:tcPr marL="91438" marR="91438"/>
                </a:tc>
              </a:tr>
              <a:tr h="105758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Выбор экзаменов по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предметам </a:t>
                      </a:r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участниками ЕГЭ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(кроме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русского языка и математики)</a:t>
                      </a:r>
                      <a:endParaRPr lang="ru-RU" sz="1800" dirty="0" smtClean="0">
                        <a:solidFill>
                          <a:schemeClr val="accent4"/>
                        </a:solidFill>
                      </a:endParaRPr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Адекватность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выбора заказу на будущих специалистов в субъекте РФ.</a:t>
                      </a:r>
                    </a:p>
                    <a:p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Соответствие структуре классов профильного обучения</a:t>
                      </a:r>
                      <a:endParaRPr lang="ru-RU" sz="1800" dirty="0">
                        <a:solidFill>
                          <a:schemeClr val="accent4"/>
                        </a:solidFill>
                      </a:endParaRPr>
                    </a:p>
                  </a:txBody>
                  <a:tcPr marL="91438" marR="91438"/>
                </a:tc>
              </a:tr>
              <a:tr h="118872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Результаты ЕГЭ по каждому предмету</a:t>
                      </a:r>
                    </a:p>
                  </a:txBody>
                  <a:tcPr marL="91438" marR="91438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4"/>
                          </a:solidFill>
                        </a:rPr>
                        <a:t>Сравнение результатов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по кластерам ОО (принятым в регионе) с учетом ограничений</a:t>
                      </a:r>
                      <a:b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</a:b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по показателям.</a:t>
                      </a:r>
                    </a:p>
                    <a:p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Сопоставление </a:t>
                      </a:r>
                      <a:r>
                        <a:rPr lang="ru-RU" sz="1800" u="sng" baseline="0" dirty="0" smtClean="0">
                          <a:solidFill>
                            <a:schemeClr val="accent4"/>
                          </a:solidFill>
                        </a:rPr>
                        <a:t>своих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ru-RU" sz="1800" baseline="0" dirty="0" smtClean="0">
                          <a:solidFill>
                            <a:schemeClr val="accent4"/>
                          </a:solidFill>
                        </a:rPr>
                        <a:t>результатов в сравнении с прошлыми г.г., анализ динамики</a:t>
                      </a:r>
                      <a:endParaRPr lang="ru-RU" sz="1800" dirty="0" smtClean="0">
                        <a:solidFill>
                          <a:schemeClr val="accent4"/>
                        </a:solidFill>
                      </a:endParaRPr>
                    </a:p>
                  </a:txBody>
                  <a:tcPr marL="91438" marR="91438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829911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116632"/>
            <a:ext cx="86756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Методическая работа 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на основе анализа  результатов ГИА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250825" y="1557338"/>
            <a:ext cx="8713788" cy="5040312"/>
          </a:xfrm>
        </p:spPr>
        <p:txBody>
          <a:bodyPr/>
          <a:lstStyle/>
          <a:p>
            <a:pPr marL="15875" indent="0">
              <a:spcBef>
                <a:spcPts val="600"/>
              </a:spcBef>
              <a:buFontTx/>
              <a:buNone/>
            </a:pPr>
            <a:r>
              <a:rPr lang="ru-RU" altLang="ru-RU" sz="2000" dirty="0" smtClean="0">
                <a:solidFill>
                  <a:srgbClr val="1E4649"/>
                </a:solidFill>
              </a:rPr>
              <a:t>1. </a:t>
            </a:r>
            <a:r>
              <a:rPr lang="ru-RU" altLang="ru-RU" sz="2100" dirty="0" smtClean="0"/>
              <a:t>Анализ выполнения групп заданий или отдельных заданий </a:t>
            </a:r>
            <a:br>
              <a:rPr lang="ru-RU" altLang="ru-RU" sz="2100" dirty="0" smtClean="0"/>
            </a:br>
            <a:r>
              <a:rPr lang="ru-RU" altLang="ru-RU" sz="2100" dirty="0" smtClean="0"/>
              <a:t>    в текущем году: </a:t>
            </a:r>
          </a:p>
          <a:p>
            <a:pPr marL="758825" lvl="1">
              <a:spcBef>
                <a:spcPts val="600"/>
              </a:spcBef>
              <a:buFont typeface="Courier New" pitchFamily="49" charset="0"/>
              <a:buChar char="o"/>
            </a:pPr>
            <a:r>
              <a:rPr lang="ru-RU" altLang="ru-RU" sz="2100" dirty="0" smtClean="0"/>
              <a:t>по видам деятельности</a:t>
            </a:r>
          </a:p>
          <a:p>
            <a:pPr marL="758825" lvl="1">
              <a:spcBef>
                <a:spcPts val="600"/>
              </a:spcBef>
              <a:buFont typeface="Courier New" pitchFamily="49" charset="0"/>
              <a:buChar char="o"/>
            </a:pPr>
            <a:r>
              <a:rPr lang="ru-RU" altLang="ru-RU" sz="2100" dirty="0" smtClean="0"/>
              <a:t>по тематическим разделам</a:t>
            </a:r>
          </a:p>
          <a:p>
            <a:pPr marL="758825" lvl="1">
              <a:spcBef>
                <a:spcPts val="600"/>
              </a:spcBef>
              <a:buFont typeface="Courier New" pitchFamily="49" charset="0"/>
              <a:buChar char="o"/>
            </a:pPr>
            <a:r>
              <a:rPr lang="ru-RU" altLang="ru-RU" sz="2100" dirty="0" smtClean="0"/>
              <a:t>по группам заданий разного уровня сложности</a:t>
            </a:r>
          </a:p>
          <a:p>
            <a:pPr marL="758825" lvl="1">
              <a:spcBef>
                <a:spcPts val="600"/>
              </a:spcBef>
              <a:buFont typeface="Courier New" pitchFamily="49" charset="0"/>
              <a:buChar char="o"/>
            </a:pPr>
            <a:r>
              <a:rPr lang="ru-RU" altLang="ru-RU" sz="2100" dirty="0" smtClean="0"/>
              <a:t>ответов экзаменуемых на заданий с развернутым ответом</a:t>
            </a:r>
          </a:p>
          <a:p>
            <a:pPr marL="15875" indent="0">
              <a:spcBef>
                <a:spcPts val="1800"/>
              </a:spcBef>
              <a:buFontTx/>
              <a:buNone/>
            </a:pPr>
            <a:r>
              <a:rPr lang="ru-RU" altLang="ru-RU" sz="2100" dirty="0" smtClean="0"/>
              <a:t>2. Анализ динамики выполнения групп заданий </a:t>
            </a:r>
            <a:br>
              <a:rPr lang="ru-RU" altLang="ru-RU" sz="2100" dirty="0" smtClean="0"/>
            </a:br>
            <a:r>
              <a:rPr lang="ru-RU" altLang="ru-RU" sz="2100" dirty="0" smtClean="0"/>
              <a:t>    по результатам нескольких лет</a:t>
            </a:r>
          </a:p>
          <a:p>
            <a:pPr marL="15875" indent="0">
              <a:spcBef>
                <a:spcPct val="0"/>
              </a:spcBef>
              <a:buFontTx/>
              <a:buNone/>
            </a:pPr>
            <a:endParaRPr lang="ru-RU" altLang="ru-RU" sz="800" dirty="0" smtClean="0">
              <a:solidFill>
                <a:srgbClr val="1E4649"/>
              </a:solidFill>
            </a:endParaRPr>
          </a:p>
        </p:txBody>
      </p:sp>
      <p:pic>
        <p:nvPicPr>
          <p:cNvPr id="7" name="Рисунок 6" descr="ProfitChartCurve-Simpletutorials.ne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509120"/>
            <a:ext cx="2555776" cy="172727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864096"/>
          </a:xfrm>
        </p:spPr>
        <p:txBody>
          <a:bodyPr/>
          <a:lstStyle/>
          <a:p>
            <a:pPr marL="15875" indent="0" algn="ctr">
              <a:spcBef>
                <a:spcPts val="600"/>
              </a:spcBef>
              <a:buFontTx/>
              <a:buNone/>
            </a:pPr>
            <a:r>
              <a:rPr lang="ru-RU" altLang="ru-RU" sz="2000" b="1" dirty="0" smtClean="0"/>
              <a:t>Анализ динамики доли участников, </a:t>
            </a:r>
            <a:br>
              <a:rPr lang="ru-RU" altLang="ru-RU" sz="2000" b="1" dirty="0" smtClean="0"/>
            </a:br>
            <a:r>
              <a:rPr lang="ru-RU" altLang="ru-RU" sz="2000" b="1" dirty="0" smtClean="0"/>
              <a:t>приступивших к выполнению заданий с развернутым ответом</a:t>
            </a:r>
          </a:p>
          <a:p>
            <a:pPr marL="15875" indent="0">
              <a:spcBef>
                <a:spcPct val="0"/>
              </a:spcBef>
              <a:buFontTx/>
              <a:buNone/>
            </a:pPr>
            <a:endParaRPr lang="ru-RU" altLang="ru-RU" sz="2000" b="1" dirty="0" smtClean="0">
              <a:solidFill>
                <a:srgbClr val="1E4649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56481535"/>
              </p:ext>
            </p:extLst>
          </p:nvPr>
        </p:nvGraphicFramePr>
        <p:xfrm>
          <a:off x="0" y="1964379"/>
          <a:ext cx="9144001" cy="1485512"/>
        </p:xfrm>
        <a:graphic>
          <a:graphicData uri="http://schemas.openxmlformats.org/drawingml/2006/table">
            <a:tbl>
              <a:tblPr/>
              <a:tblGrid>
                <a:gridCol w="1341022"/>
                <a:gridCol w="1358770"/>
                <a:gridCol w="1304072"/>
                <a:gridCol w="1371842"/>
                <a:gridCol w="1932598"/>
                <a:gridCol w="1835697"/>
              </a:tblGrid>
              <a:tr h="3845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Учебный предмет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% баллов за задания с развернутым ответом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Не 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приступали (в 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Получили более 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 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баллов (в 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3399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2015</a:t>
                      </a:r>
                      <a:r>
                        <a:rPr lang="ru-RU" sz="2400" b="1" baseline="0" dirty="0" smtClean="0">
                          <a:solidFill>
                            <a:srgbClr val="003399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г.</a:t>
                      </a:r>
                      <a:endParaRPr lang="ru-RU" sz="2400" b="1" dirty="0">
                        <a:solidFill>
                          <a:srgbClr val="003399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Arial"/>
                          <a:ea typeface="Times New Roman"/>
                          <a:cs typeface="Times New Roman"/>
                        </a:rPr>
                        <a:t>2016 г.</a:t>
                      </a:r>
                      <a:endParaRPr lang="ru-RU" sz="2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003399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2015 г.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Arial"/>
                          <a:ea typeface="Times New Roman"/>
                          <a:cs typeface="Times New Roman"/>
                        </a:rPr>
                        <a:t>2016 г.</a:t>
                      </a:r>
                      <a:endParaRPr lang="ru-RU" sz="2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+mn-lt"/>
                          <a:ea typeface="Times New Roman"/>
                          <a:cs typeface="Times New Roman"/>
                        </a:rPr>
                        <a:t>История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45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accent1">
                              <a:lumMod val="1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9,8</a:t>
                      </a:r>
                      <a:endParaRPr lang="ru-RU" sz="2400" b="0" dirty="0">
                        <a:solidFill>
                          <a:schemeClr val="accent1">
                            <a:lumMod val="1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+mn-lt"/>
                          <a:ea typeface="Times New Roman"/>
                          <a:cs typeface="Times New Roman"/>
                        </a:rPr>
                        <a:t>6,5</a:t>
                      </a:r>
                      <a:endParaRPr lang="ru-RU" sz="2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+mn-lt"/>
                          <a:ea typeface="Times New Roman"/>
                          <a:cs typeface="Times New Roman"/>
                        </a:rPr>
                        <a:t>86,2</a:t>
                      </a:r>
                      <a:endParaRPr lang="ru-RU" sz="2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+mn-lt"/>
                          <a:ea typeface="Times New Roman"/>
                          <a:cs typeface="Times New Roman"/>
                        </a:rPr>
                        <a:t>90,3</a:t>
                      </a:r>
                      <a:endParaRPr lang="ru-RU" sz="24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Выгнутая вниз стрелка 8"/>
          <p:cNvSpPr/>
          <p:nvPr/>
        </p:nvSpPr>
        <p:spPr bwMode="auto">
          <a:xfrm>
            <a:off x="3203848" y="3356992"/>
            <a:ext cx="1656184" cy="504056"/>
          </a:xfrm>
          <a:prstGeom prst="curvedUpArrow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rgbClr val="7D1114"/>
              </a:gs>
            </a:gsLst>
            <a:lin ang="0" scaled="1"/>
            <a:tileRect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Выгнутая вниз стрелка 10"/>
          <p:cNvSpPr/>
          <p:nvPr/>
        </p:nvSpPr>
        <p:spPr bwMode="auto">
          <a:xfrm>
            <a:off x="6156176" y="3356992"/>
            <a:ext cx="2088232" cy="504056"/>
          </a:xfrm>
          <a:prstGeom prst="curvedUpArrow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rgbClr val="7D1114"/>
              </a:gs>
            </a:gsLst>
            <a:lin ang="0" scaled="1"/>
            <a:tileRect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323528" y="3861048"/>
            <a:ext cx="8424936" cy="299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sng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Наблюдение за динамикой:</a:t>
            </a:r>
          </a:p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altLang="ru-RU" kern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altLang="ru-RU" kern="0" dirty="0" err="1" smtClean="0">
                <a:solidFill>
                  <a:schemeClr val="tx1"/>
                </a:solidFill>
                <a:latin typeface="+mn-lt"/>
              </a:rPr>
              <a:t>метапредметные</a:t>
            </a:r>
            <a:r>
              <a:rPr lang="ru-RU" altLang="ru-RU" kern="0" dirty="0" smtClean="0">
                <a:solidFill>
                  <a:schemeClr val="tx1"/>
                </a:solidFill>
                <a:latin typeface="+mn-lt"/>
              </a:rPr>
              <a:t> навыки: </a:t>
            </a:r>
            <a:br>
              <a:rPr lang="ru-RU" altLang="ru-RU" kern="0" dirty="0" smtClean="0">
                <a:solidFill>
                  <a:schemeClr val="tx1"/>
                </a:solidFill>
                <a:latin typeface="+mn-lt"/>
              </a:rPr>
            </a:br>
            <a: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  <a:t>    - понимание текста;</a:t>
            </a:r>
            <a:b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</a:br>
            <a: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  <a:t>    - поиск необходимой информации в тексте</a:t>
            </a:r>
            <a:b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</a:br>
            <a: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  <a:t>    - работа с источниками информации</a:t>
            </a:r>
          </a:p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  <a:t>    - др.</a:t>
            </a:r>
          </a:p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altLang="ru-RU" kern="0" dirty="0" smtClean="0">
                <a:solidFill>
                  <a:schemeClr val="tx1"/>
                </a:solidFill>
                <a:latin typeface="+mn-lt"/>
              </a:rPr>
              <a:t> практические умения:</a:t>
            </a:r>
          </a:p>
          <a:p>
            <a:pPr marL="15875" lvl="0" algn="l">
              <a:spcBef>
                <a:spcPts val="0"/>
              </a:spcBef>
              <a:defRPr/>
            </a:pPr>
            <a:r>
              <a:rPr lang="ru-RU" altLang="ru-RU" sz="1900" i="1" kern="0" dirty="0" smtClean="0">
                <a:solidFill>
                  <a:schemeClr val="tx1"/>
                </a:solidFill>
              </a:rPr>
              <a:t>    - использование теоретических знаний в практической ситуации</a:t>
            </a:r>
          </a:p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900" i="1" kern="0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900" i="1" kern="0" dirty="0" smtClean="0">
              <a:solidFill>
                <a:schemeClr val="tx1"/>
              </a:solidFill>
              <a:latin typeface="+mn-lt"/>
            </a:endParaRPr>
          </a:p>
          <a:p>
            <a:pPr marL="15875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8313" y="116632"/>
            <a:ext cx="86756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Методическая работа 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на основе анализа  результатов ГИА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4624"/>
            <a:ext cx="8172400" cy="1228998"/>
          </a:xfrm>
        </p:spPr>
        <p:txBody>
          <a:bodyPr>
            <a:noAutofit/>
          </a:bodyPr>
          <a:lstStyle/>
          <a:p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Овладение </a:t>
            </a:r>
            <a:r>
              <a:rPr lang="ru-RU" altLang="ru-RU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метапредметными</a:t>
            </a: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умениями, обеспечивающими возможность успешного продолжения образования</a:t>
            </a:r>
            <a:endParaRPr lang="ru-RU" alt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511032"/>
          <a:ext cx="9108504" cy="5158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0232"/>
                <a:gridCol w="1296144"/>
                <a:gridCol w="1152128"/>
              </a:tblGrid>
              <a:tr h="277046">
                <a:tc rowSpan="2"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  Умение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НИКО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46">
                <a:tc vMerge="1"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6 класс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8 класс</a:t>
                      </a:r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</a:tr>
              <a:tr h="478189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  Составлять план текста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47%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38%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21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  Извлекать информацию, представленную в явном   </a:t>
                      </a:r>
                      <a:br>
                        <a:rPr lang="ru-RU" sz="2000" dirty="0" smtClean="0"/>
                      </a:br>
                      <a:r>
                        <a:rPr lang="ru-RU" sz="2000" dirty="0" smtClean="0"/>
                        <a:t>  виде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53%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43%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219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  Привлекать контекстные знания, личный </a:t>
                      </a:r>
                      <a:br>
                        <a:rPr lang="ru-RU" sz="2000" dirty="0" smtClean="0"/>
                      </a:br>
                      <a:r>
                        <a:rPr lang="ru-RU" sz="2000" dirty="0" smtClean="0"/>
                        <a:t>  социальный опыт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43%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23%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00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Анализ статистических</a:t>
                      </a:r>
                      <a:r>
                        <a:rPr lang="ru-RU" sz="2000" baseline="0" dirty="0" smtClean="0"/>
                        <a:t> данных</a:t>
                      </a:r>
                    </a:p>
                    <a:p>
                      <a:endParaRPr lang="ru-RU" sz="1400" baseline="0" dirty="0" smtClean="0"/>
                    </a:p>
                    <a:p>
                      <a:pPr algn="r"/>
                      <a:r>
                        <a:rPr lang="ru-RU" sz="2000" dirty="0" smtClean="0"/>
                        <a:t>Наибольшее/наименьшее + объяснение (6 </a:t>
                      </a:r>
                      <a:r>
                        <a:rPr lang="ru-RU" sz="2000" dirty="0" err="1" smtClean="0"/>
                        <a:t>кл</a:t>
                      </a:r>
                      <a:r>
                        <a:rPr lang="ru-RU" sz="2000" dirty="0" smtClean="0"/>
                        <a:t>.)</a:t>
                      </a:r>
                    </a:p>
                    <a:p>
                      <a:pPr algn="r"/>
                      <a:r>
                        <a:rPr lang="ru-RU" sz="2000" dirty="0" smtClean="0"/>
                        <a:t>Сравнение нескольких рядов данных (8 </a:t>
                      </a:r>
                      <a:r>
                        <a:rPr lang="ru-RU" sz="2000" dirty="0" err="1" smtClean="0"/>
                        <a:t>кл</a:t>
                      </a:r>
                      <a:r>
                        <a:rPr lang="ru-RU" sz="2000" dirty="0" smtClean="0"/>
                        <a:t>.)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52%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44%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00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 Анализ изображения социальной ситуации</a:t>
                      </a:r>
                    </a:p>
                    <a:p>
                      <a:endParaRPr lang="ru-RU" sz="1400" dirty="0" smtClean="0"/>
                    </a:p>
                    <a:p>
                      <a:pPr algn="r"/>
                      <a:r>
                        <a:rPr lang="ru-RU" sz="2000" dirty="0" smtClean="0"/>
                        <a:t>Изображение-стимул (6 </a:t>
                      </a:r>
                      <a:r>
                        <a:rPr lang="ru-RU" sz="2000" dirty="0" err="1" smtClean="0"/>
                        <a:t>кл</a:t>
                      </a:r>
                      <a:r>
                        <a:rPr lang="ru-RU" sz="2000" dirty="0" smtClean="0"/>
                        <a:t>.)</a:t>
                      </a:r>
                    </a:p>
                    <a:p>
                      <a:pPr algn="r"/>
                      <a:r>
                        <a:rPr lang="ru-RU" sz="2000" dirty="0" smtClean="0"/>
                        <a:t>«Считывание» информации с изображения (8 </a:t>
                      </a:r>
                      <a:r>
                        <a:rPr lang="ru-RU" sz="2000" dirty="0" err="1" smtClean="0"/>
                        <a:t>кл</a:t>
                      </a:r>
                      <a:r>
                        <a:rPr lang="ru-RU" sz="2000" dirty="0" smtClean="0"/>
                        <a:t>.)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47%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38%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54743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965624" cy="778098"/>
          </a:xfrm>
        </p:spPr>
        <p:txBody>
          <a:bodyPr/>
          <a:lstStyle/>
          <a:p>
            <a:r>
              <a:rPr lang="ru-RU" altLang="ru-RU" sz="3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Специфика разных оценочных процедур</a:t>
            </a:r>
            <a:endParaRPr lang="ru-RU" altLang="ru-RU" sz="33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63891679"/>
              </p:ext>
            </p:extLst>
          </p:nvPr>
        </p:nvGraphicFramePr>
        <p:xfrm>
          <a:off x="0" y="1124744"/>
          <a:ext cx="9144000" cy="50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836712"/>
            <a:ext cx="8712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Федеральные процедуры выявляют достижение наиболее общих и значимых целей образовательного процесса</a:t>
            </a:r>
          </a:p>
          <a:p>
            <a:pPr algn="just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5805265"/>
            <a:ext cx="8964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Региональные процедуры контролируют промежуточные результаты учебного процесса с опорой на реализуемые в регионе программы и УМК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и с учетом контекстных условий ОО</a:t>
            </a:r>
          </a:p>
        </p:txBody>
      </p:sp>
    </p:spTree>
    <p:extLst>
      <p:ext uri="{BB962C8B-B14F-4D97-AF65-F5344CB8AC3E}">
        <p14:creationId xmlns="" xmlns:p14="http://schemas.microsoft.com/office/powerpoint/2010/main" val="22659954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187995"/>
            <a:ext cx="86756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Методическая  поддержка, 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оказываемая ФИПИ</a:t>
            </a: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107504" y="1368698"/>
            <a:ext cx="8964488" cy="5489302"/>
          </a:xfrm>
        </p:spPr>
        <p:txBody>
          <a:bodyPr/>
          <a:lstStyle/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2000" dirty="0" smtClean="0">
                <a:solidFill>
                  <a:schemeClr val="accent4"/>
                </a:solidFill>
              </a:rPr>
              <a:t> </a:t>
            </a:r>
            <a:r>
              <a:rPr lang="ru-RU" altLang="ru-RU" sz="1800" dirty="0" smtClean="0">
                <a:solidFill>
                  <a:schemeClr val="accent4"/>
                </a:solidFill>
              </a:rPr>
              <a:t>Опубликованы </a:t>
            </a:r>
            <a:r>
              <a:rPr lang="ru-RU" altLang="ru-RU" sz="1800" b="1" dirty="0" smtClean="0">
                <a:solidFill>
                  <a:schemeClr val="accent4"/>
                </a:solidFill>
              </a:rPr>
              <a:t>методические рекомендации для учителей;</a:t>
            </a:r>
          </a:p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1800" dirty="0" smtClean="0">
                <a:solidFill>
                  <a:schemeClr val="accent4"/>
                </a:solidFill>
              </a:rPr>
              <a:t> Разработан </a:t>
            </a:r>
            <a:r>
              <a:rPr lang="ru-RU" altLang="ru-RU" sz="1800" b="1" dirty="0" smtClean="0">
                <a:solidFill>
                  <a:schemeClr val="accent4"/>
                </a:solidFill>
              </a:rPr>
              <a:t>шаблон статистико-аналитического отчета </a:t>
            </a:r>
            <a:br>
              <a:rPr lang="ru-RU" altLang="ru-RU" sz="1800" b="1" dirty="0" smtClean="0">
                <a:solidFill>
                  <a:schemeClr val="accent4"/>
                </a:solidFill>
              </a:rPr>
            </a:br>
            <a:r>
              <a:rPr lang="ru-RU" altLang="ru-RU" sz="1800" b="1" dirty="0" smtClean="0">
                <a:solidFill>
                  <a:schemeClr val="accent4"/>
                </a:solidFill>
              </a:rPr>
              <a:t>    </a:t>
            </a:r>
            <a:r>
              <a:rPr lang="ru-RU" altLang="ru-RU" sz="1800" dirty="0" smtClean="0">
                <a:solidFill>
                  <a:schemeClr val="accent4"/>
                </a:solidFill>
              </a:rPr>
              <a:t>о результатах ЕГЭ в субъектах РФ:</a:t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  =&gt; акцент на формирование предложений в дорожную карту  по  развитию   </a:t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       региональной системы образования</a:t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         - выявление и распространение лучших </a:t>
            </a:r>
            <a:r>
              <a:rPr lang="ru-RU" altLang="ru-RU" sz="1800" dirty="0" err="1" smtClean="0">
                <a:solidFill>
                  <a:schemeClr val="accent4"/>
                </a:solidFill>
              </a:rPr>
              <a:t>пед</a:t>
            </a:r>
            <a:r>
              <a:rPr lang="ru-RU" altLang="ru-RU" sz="1800" dirty="0" smtClean="0">
                <a:solidFill>
                  <a:schemeClr val="accent4"/>
                </a:solidFill>
              </a:rPr>
              <a:t>. практик</a:t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         - меры оказания поддержки школам с низким результатом обучения</a:t>
            </a:r>
          </a:p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1800" dirty="0" smtClean="0">
                <a:solidFill>
                  <a:schemeClr val="accent4"/>
                </a:solidFill>
              </a:rPr>
              <a:t> Произведен </a:t>
            </a:r>
            <a:r>
              <a:rPr lang="ru-RU" altLang="ru-RU" sz="1800" b="1" dirty="0" smtClean="0">
                <a:solidFill>
                  <a:schemeClr val="accent4"/>
                </a:solidFill>
              </a:rPr>
              <a:t>анализ региональных отчетов</a:t>
            </a:r>
            <a:r>
              <a:rPr lang="ru-RU" altLang="ru-RU" sz="1800" dirty="0" smtClean="0">
                <a:solidFill>
                  <a:schemeClr val="accent4"/>
                </a:solidFill>
              </a:rPr>
              <a:t>, дана «обратная связь»;</a:t>
            </a:r>
          </a:p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1800" dirty="0" smtClean="0">
                <a:solidFill>
                  <a:schemeClr val="accent4"/>
                </a:solidFill>
              </a:rPr>
              <a:t>  Проведены </a:t>
            </a:r>
            <a:r>
              <a:rPr lang="ru-RU" altLang="ru-RU" sz="1800" b="1" dirty="0" err="1">
                <a:solidFill>
                  <a:schemeClr val="accent4"/>
                </a:solidFill>
              </a:rPr>
              <a:t>в</a:t>
            </a:r>
            <a:r>
              <a:rPr lang="ru-RU" altLang="ru-RU" sz="1800" b="1" dirty="0" err="1" smtClean="0">
                <a:solidFill>
                  <a:schemeClr val="accent4"/>
                </a:solidFill>
              </a:rPr>
              <a:t>ебинары</a:t>
            </a:r>
            <a:r>
              <a:rPr lang="ru-RU" altLang="ru-RU" sz="1800" b="1" dirty="0" smtClean="0">
                <a:solidFill>
                  <a:schemeClr val="accent4"/>
                </a:solidFill>
              </a:rPr>
              <a:t> для учителей </a:t>
            </a:r>
            <a:r>
              <a:rPr lang="ru-RU" altLang="ru-RU" sz="1800" dirty="0" smtClean="0">
                <a:solidFill>
                  <a:schemeClr val="accent4"/>
                </a:solidFill>
              </a:rPr>
              <a:t>по особенностям КИМ текущего года:</a:t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     ▪ история – более 2000 участников          ▪ физика – более 1600 участников</a:t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      ▪ химия – более 1300 участников             ▪ биология – более 1300 участников </a:t>
            </a:r>
          </a:p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1800" dirty="0" smtClean="0">
                <a:solidFill>
                  <a:schemeClr val="accent4"/>
                </a:solidFill>
              </a:rPr>
              <a:t> Проводится </a:t>
            </a:r>
            <a:r>
              <a:rPr lang="ru-RU" altLang="ru-RU" sz="1800" b="1" dirty="0" smtClean="0">
                <a:solidFill>
                  <a:schemeClr val="accent4"/>
                </a:solidFill>
              </a:rPr>
              <a:t>согласование единых подходов </a:t>
            </a:r>
            <a:r>
              <a:rPr lang="ru-RU" altLang="ru-RU" sz="1800" dirty="0" smtClean="0">
                <a:solidFill>
                  <a:schemeClr val="accent4"/>
                </a:solidFill>
              </a:rPr>
              <a:t>к оцениванию и консультации экспертов предметных комиссий</a:t>
            </a:r>
          </a:p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1800" dirty="0" smtClean="0">
                <a:solidFill>
                  <a:schemeClr val="accent4"/>
                </a:solidFill>
              </a:rPr>
              <a:t>  Реализуется </a:t>
            </a:r>
            <a:r>
              <a:rPr lang="ru-RU" altLang="ru-RU" sz="1800" smtClean="0">
                <a:solidFill>
                  <a:schemeClr val="accent4"/>
                </a:solidFill>
              </a:rPr>
              <a:t>дополнительное </a:t>
            </a:r>
            <a:r>
              <a:rPr lang="ru-RU" altLang="ru-RU" sz="1800" smtClean="0">
                <a:solidFill>
                  <a:schemeClr val="accent4"/>
                </a:solidFill>
              </a:rPr>
              <a:t>профессиональное </a:t>
            </a:r>
            <a:r>
              <a:rPr lang="ru-RU" altLang="ru-RU" sz="1800" dirty="0" smtClean="0">
                <a:solidFill>
                  <a:schemeClr val="accent4"/>
                </a:solidFill>
              </a:rPr>
              <a:t>образование для экспертов </a:t>
            </a:r>
            <a:r>
              <a:rPr lang="ru-RU" altLang="ru-RU" sz="1800" smtClean="0">
                <a:solidFill>
                  <a:schemeClr val="accent4"/>
                </a:solidFill>
              </a:rPr>
              <a:t>предметных комиссий (ДПО ПК)</a:t>
            </a:r>
            <a:endParaRPr lang="ru-RU" altLang="ru-RU" sz="1800" dirty="0" smtClean="0">
              <a:solidFill>
                <a:schemeClr val="accent4"/>
              </a:solidFill>
            </a:endParaRPr>
          </a:p>
          <a:p>
            <a:pPr marL="15875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u-RU" altLang="ru-RU" sz="1800" b="1" dirty="0">
                <a:solidFill>
                  <a:schemeClr val="accent4"/>
                </a:solidFill>
              </a:rPr>
              <a:t> </a:t>
            </a:r>
            <a:r>
              <a:rPr lang="ru-RU" altLang="ru-RU" sz="1800" dirty="0" smtClean="0">
                <a:solidFill>
                  <a:schemeClr val="accent4"/>
                </a:solidFill>
              </a:rPr>
              <a:t>Издаётся журнал </a:t>
            </a:r>
            <a:r>
              <a:rPr lang="ru-RU" altLang="ru-RU" sz="1800" b="1" dirty="0" smtClean="0">
                <a:solidFill>
                  <a:schemeClr val="accent4"/>
                </a:solidFill>
              </a:rPr>
              <a:t>«Педагогические измерения»</a:t>
            </a:r>
            <a:r>
              <a:rPr lang="ru-RU" altLang="ru-RU" sz="1800" dirty="0" smtClean="0">
                <a:solidFill>
                  <a:schemeClr val="accent4"/>
                </a:solidFill>
              </a:rPr>
              <a:t/>
            </a:r>
            <a:br>
              <a:rPr lang="ru-RU" altLang="ru-RU" sz="1800" dirty="0" smtClean="0">
                <a:solidFill>
                  <a:schemeClr val="accent4"/>
                </a:solidFill>
              </a:rPr>
            </a:br>
            <a:r>
              <a:rPr lang="ru-RU" altLang="ru-RU" sz="1800" dirty="0" smtClean="0">
                <a:solidFill>
                  <a:schemeClr val="accent4"/>
                </a:solidFill>
              </a:rPr>
              <a:t>   </a:t>
            </a:r>
            <a:endParaRPr lang="ru-RU" altLang="ru-RU" sz="20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81000" y="38862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>
              <a:solidFill>
                <a:schemeClr val="tx1"/>
              </a:solidFill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971550" y="2852738"/>
            <a:ext cx="7315200" cy="249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 dirty="0">
                <a:solidFill>
                  <a:srgbClr val="1E4649"/>
                </a:solidFill>
                <a:latin typeface="Garamond" pitchFamily="18" charset="0"/>
              </a:rPr>
              <a:t>СПАСИБО ЗА ВНИМАНИЕ!</a:t>
            </a:r>
            <a:endParaRPr lang="en-US" altLang="ru-RU" sz="3600" b="1" dirty="0">
              <a:solidFill>
                <a:srgbClr val="1E4649"/>
              </a:solidFill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endParaRPr lang="en-US" altLang="ru-RU" sz="4000" b="1" dirty="0">
              <a:solidFill>
                <a:srgbClr val="1E4649"/>
              </a:solidFill>
              <a:latin typeface="Garamond" pitchFamily="18" charset="0"/>
            </a:endParaRPr>
          </a:p>
          <a:p>
            <a:pPr>
              <a:spcBef>
                <a:spcPct val="50000"/>
              </a:spcBef>
            </a:pPr>
            <a:endParaRPr lang="ru-RU" altLang="ru-RU" sz="4000" b="1" dirty="0">
              <a:solidFill>
                <a:srgbClr val="1E4649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296144"/>
            <a:ext cx="9071992" cy="5661248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accent1">
                    <a:lumMod val="10000"/>
                  </a:schemeClr>
                </a:solidFill>
              </a:rPr>
              <a:t>            </a:t>
            </a:r>
            <a:r>
              <a:rPr lang="ru-RU" sz="2200" b="1" u="sng" dirty="0" smtClean="0">
                <a:solidFill>
                  <a:schemeClr val="accent1">
                    <a:lumMod val="10000"/>
                  </a:schemeClr>
                </a:solidFill>
              </a:rPr>
              <a:t>Использование результатов ЕГЭ в </a:t>
            </a:r>
            <a:r>
              <a:rPr lang="ru-RU" sz="2200" b="1" u="sng" dirty="0" err="1" smtClean="0">
                <a:solidFill>
                  <a:schemeClr val="accent1">
                    <a:lumMod val="10000"/>
                  </a:schemeClr>
                </a:solidFill>
              </a:rPr>
              <a:t>рейтинговании</a:t>
            </a:r>
            <a:r>
              <a:rPr lang="ru-RU" sz="2200" b="1" u="sng" dirty="0" smtClean="0">
                <a:solidFill>
                  <a:schemeClr val="accent1">
                    <a:lumMod val="10000"/>
                  </a:schemeClr>
                </a:solidFill>
              </a:rPr>
              <a:t> школ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Средний тестовый балл – </a:t>
            </a:r>
            <a:r>
              <a:rPr lang="ru-RU" sz="2000" dirty="0" smtClean="0">
                <a:solidFill>
                  <a:schemeClr val="accent1">
                    <a:lumMod val="10000"/>
                  </a:schemeClr>
                </a:solidFill>
              </a:rPr>
              <a:t>некорректный показатель</a:t>
            </a:r>
            <a:r>
              <a:rPr lang="en-US" sz="2000" dirty="0" smtClean="0">
                <a:solidFill>
                  <a:schemeClr val="accent1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1">
                    <a:lumMod val="10000"/>
                  </a:schemeClr>
                </a:solidFill>
              </a:rPr>
              <a:t>в условиях</a:t>
            </a: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:</a:t>
            </a:r>
          </a:p>
          <a:p>
            <a:pPr marL="6858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1">
                    <a:lumMod val="10000"/>
                  </a:schemeClr>
                </a:solidFill>
              </a:rPr>
              <a:t>изменения экзаменационных моделей,  </a:t>
            </a:r>
          </a:p>
          <a:p>
            <a:pPr marL="6858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1">
                    <a:lumMod val="10000"/>
                  </a:schemeClr>
                </a:solidFill>
              </a:rPr>
              <a:t>изменения минимального балла и шкалы перевода баллов,</a:t>
            </a:r>
          </a:p>
          <a:p>
            <a:pPr marL="6858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i="1" dirty="0" smtClean="0">
                <a:solidFill>
                  <a:schemeClr val="accent1">
                    <a:lumMod val="10000"/>
                  </a:schemeClr>
                </a:solidFill>
              </a:rPr>
              <a:t>разных выборок участников по предмету из школы N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200" dirty="0" smtClean="0"/>
              <a:t>Разная трактовка одного и того же балла для разных ОО</a:t>
            </a:r>
            <a:endParaRPr lang="ru-RU" sz="2200" dirty="0" smtClean="0">
              <a:solidFill>
                <a:schemeClr val="accent1">
                  <a:lumMod val="10000"/>
                </a:schemeClr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Количество 100-балльников – единичные случаи, увеличение или уменьшение количества не говорит о «плюсах» </a:t>
            </a:r>
            <a:b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и «минусах» в работе школы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Количество участников в диапазоне высоких баллов:</a:t>
            </a:r>
            <a:b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10000"/>
                  </a:schemeClr>
                </a:solidFill>
              </a:rPr>
              <a:t>    - влияние не только школы</a:t>
            </a:r>
            <a:br>
              <a:rPr lang="ru-RU" sz="2000" dirty="0" smtClean="0">
                <a:solidFill>
                  <a:schemeClr val="accent1">
                    <a:lumMod val="1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10000"/>
                  </a:schemeClr>
                </a:solidFill>
              </a:rPr>
              <a:t>    - разные выборки участников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Искажение информации при применении линейного подхода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ru-RU" sz="2200" dirty="0" smtClean="0">
                <a:solidFill>
                  <a:schemeClr val="accent1">
                    <a:lumMod val="10000"/>
                  </a:schemeClr>
                </a:solidFill>
              </a:rPr>
              <a:t>Возможность использования только при кластерном подходе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endParaRPr lang="ru-RU" sz="2200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008112" y="188913"/>
            <a:ext cx="81724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altLang="ru-RU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Проблемы использования результатов ГИА</a:t>
            </a:r>
          </a:p>
        </p:txBody>
      </p:sp>
      <p:pic>
        <p:nvPicPr>
          <p:cNvPr id="9" name="Рисунок 8" descr="jetxee-check-sign-and-cross-sign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4448" y="1728192"/>
            <a:ext cx="442012" cy="449885"/>
          </a:xfrm>
          <a:prstGeom prst="rect">
            <a:avLst/>
          </a:prstGeom>
        </p:spPr>
      </p:pic>
      <p:pic>
        <p:nvPicPr>
          <p:cNvPr id="11" name="Рисунок 10" descr="jetxee-check-sign-and-cross-sign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4448" y="3672408"/>
            <a:ext cx="442012" cy="449885"/>
          </a:xfrm>
          <a:prstGeom prst="rect">
            <a:avLst/>
          </a:prstGeom>
        </p:spPr>
      </p:pic>
      <p:pic>
        <p:nvPicPr>
          <p:cNvPr id="12" name="Рисунок 11" descr="jetxee-check-sign-and-cross-sign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4448" y="4824536"/>
            <a:ext cx="442012" cy="449885"/>
          </a:xfrm>
          <a:prstGeom prst="rect">
            <a:avLst/>
          </a:prstGeom>
        </p:spPr>
      </p:pic>
      <p:pic>
        <p:nvPicPr>
          <p:cNvPr id="8" name="Рисунок 7" descr="jetxee-check-sign-and-cross-sign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4448" y="3024336"/>
            <a:ext cx="442012" cy="449885"/>
          </a:xfrm>
          <a:prstGeom prst="rect">
            <a:avLst/>
          </a:prstGeom>
        </p:spPr>
      </p:pic>
      <p:pic>
        <p:nvPicPr>
          <p:cNvPr id="13" name="Рисунок 12" descr="jetxee-check-sign-and-cross-sign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4448" y="5832648"/>
            <a:ext cx="442012" cy="449885"/>
          </a:xfrm>
          <a:prstGeom prst="rect">
            <a:avLst/>
          </a:prstGeom>
        </p:spPr>
      </p:pic>
      <p:pic>
        <p:nvPicPr>
          <p:cNvPr id="15" name="Рисунок 14" descr="jetxee-check-sign-and-cross-sign-3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4448" y="6420021"/>
            <a:ext cx="430314" cy="43797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526504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Box 8"/>
          <p:cNvSpPr txBox="1">
            <a:spLocks noChangeArrowheads="1"/>
          </p:cNvSpPr>
          <p:nvPr/>
        </p:nvSpPr>
        <p:spPr bwMode="auto">
          <a:xfrm>
            <a:off x="971601" y="115888"/>
            <a:ext cx="80517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3000" b="1" dirty="0" smtClean="0">
                <a:solidFill>
                  <a:schemeClr val="bg1"/>
                </a:solidFill>
                <a:latin typeface="Cambria" pitchFamily="18" charset="0"/>
              </a:rPr>
              <a:t>Проблемы использования результатов ОГЭ   и   ЕГЭ</a:t>
            </a:r>
            <a:endParaRPr lang="ru-RU" altLang="ru-RU" sz="30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4625" y="2225105"/>
            <a:ext cx="8816975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01600" y="3752280"/>
            <a:ext cx="8888413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0357" name="TextBox 6"/>
          <p:cNvSpPr txBox="1">
            <a:spLocks noChangeArrowheads="1"/>
          </p:cNvSpPr>
          <p:nvPr/>
        </p:nvSpPr>
        <p:spPr bwMode="auto">
          <a:xfrm>
            <a:off x="196850" y="1844824"/>
            <a:ext cx="141605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rgbClr val="1F497D"/>
                </a:solidFill>
                <a:latin typeface="Arial" charset="0"/>
              </a:rPr>
              <a:t>ОГЭ</a:t>
            </a:r>
            <a:endParaRPr lang="ru-RU" altLang="ru-RU" sz="2000" b="1" dirty="0">
              <a:solidFill>
                <a:srgbClr val="1F497D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00358" name="TextBox 6"/>
          <p:cNvSpPr txBox="1">
            <a:spLocks noChangeArrowheads="1"/>
          </p:cNvSpPr>
          <p:nvPr/>
        </p:nvSpPr>
        <p:spPr bwMode="auto">
          <a:xfrm>
            <a:off x="562473" y="3352230"/>
            <a:ext cx="68480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B050"/>
                </a:solidFill>
                <a:latin typeface="Arial" charset="0"/>
              </a:rPr>
              <a:t>ЕГЭ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4400" b="1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/>
        </p:nvGraphicFramePr>
        <p:xfrm>
          <a:off x="1475656" y="1052736"/>
          <a:ext cx="7668344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744116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899592" y="-99392"/>
            <a:ext cx="8352928" cy="1871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9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Проблемы использования результатов ГИА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9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Влияние качества процедуры на результаты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9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ОГЭ в 2016 г.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(на примере результатов ОГЭ по русскому языку двух регионов) </a:t>
            </a:r>
            <a:endParaRPr kumimoji="0" lang="ru-RU" altLang="ru-RU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62606775"/>
              </p:ext>
            </p:extLst>
          </p:nvPr>
        </p:nvGraphicFramePr>
        <p:xfrm>
          <a:off x="179388" y="2060848"/>
          <a:ext cx="896461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127237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251520" y="2492896"/>
            <a:ext cx="8892480" cy="3960440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ru-RU" sz="2100" dirty="0" smtClean="0"/>
              <a:t>Одинаковы ли условия проведения?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ru-RU" sz="2100" dirty="0" smtClean="0"/>
              <a:t>Уместность при соблюдении </a:t>
            </a:r>
            <a:r>
              <a:rPr lang="ru-RU" sz="2100" b="1" dirty="0" smtClean="0"/>
              <a:t>п.1 </a:t>
            </a:r>
            <a:r>
              <a:rPr lang="ru-RU" sz="2100" dirty="0" smtClean="0"/>
              <a:t>сопоставления </a:t>
            </a:r>
            <a:br>
              <a:rPr lang="ru-RU" sz="2100" dirty="0" smtClean="0"/>
            </a:br>
            <a:r>
              <a:rPr lang="ru-RU" sz="2100" dirty="0" smtClean="0"/>
              <a:t>результатов одних и тех же участников</a:t>
            </a:r>
            <a:br>
              <a:rPr lang="ru-RU" sz="2100" dirty="0" smtClean="0"/>
            </a:br>
            <a:r>
              <a:rPr lang="ru-RU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НО:</a:t>
            </a:r>
            <a:r>
              <a:rPr lang="ru-RU" sz="2100" dirty="0" smtClean="0"/>
              <a:t/>
            </a:r>
            <a:br>
              <a:rPr lang="ru-RU" sz="2100" dirty="0" smtClean="0"/>
            </a:br>
            <a:r>
              <a:rPr lang="ru-RU" sz="1900" dirty="0" smtClean="0"/>
              <a:t>- разные шкалы, разные инструменты</a:t>
            </a:r>
            <a:br>
              <a:rPr lang="ru-RU" sz="1900" dirty="0" smtClean="0"/>
            </a:br>
            <a:r>
              <a:rPr lang="ru-RU" sz="1900" dirty="0" smtClean="0"/>
              <a:t>- необходимость применения специальных подходов для сопоставления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ru-RU" sz="2100" dirty="0" smtClean="0"/>
              <a:t>Выход на выводы о динамике результатов с выявлением причин </a:t>
            </a:r>
            <a:r>
              <a:rPr lang="ru-RU" sz="1900" dirty="0" smtClean="0"/>
              <a:t>(отсев после основной школы, усиление роли курсов по подготовке к конкретному предмету, институт репетиторства, др.)</a:t>
            </a:r>
            <a:endParaRPr lang="ru-RU" sz="1900" dirty="0"/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899592" y="188913"/>
            <a:ext cx="835292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9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Проблемы использования результатов ГИА: сопоставление результатов ЕГЭ и ОГЭ</a:t>
            </a:r>
            <a:endParaRPr kumimoji="0" lang="ru-RU" altLang="ru-RU" sz="29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 bwMode="auto">
          <a:xfrm>
            <a:off x="1835696" y="1268760"/>
            <a:ext cx="7200800" cy="936104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Прикладной характер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: соотношение полученных</a:t>
            </a:r>
            <a:r>
              <a:rPr kumimoji="0" lang="ru-RU" sz="22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знаний за курс основной школы с результатами ЕГЭ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19" name="Рисунок 18" descr="primary-tes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2780928"/>
            <a:ext cx="1296144" cy="12961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34422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14"/>
          <p:cNvSpPr>
            <a:spLocks noGrp="1"/>
          </p:cNvSpPr>
          <p:nvPr>
            <p:ph idx="1"/>
          </p:nvPr>
        </p:nvSpPr>
        <p:spPr>
          <a:xfrm>
            <a:off x="179512" y="1916832"/>
            <a:ext cx="8856984" cy="4824536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200" dirty="0" smtClean="0"/>
              <a:t>Отбор в классы с профильным обучением (ОГЭ)</a:t>
            </a:r>
          </a:p>
          <a:p>
            <a:pPr marL="514350" indent="-51435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200" dirty="0" smtClean="0"/>
              <a:t>Оценка эффективности профильного обучения (ЕГЭ)</a:t>
            </a:r>
          </a:p>
          <a:p>
            <a:pPr marL="514350" indent="-514350">
              <a:spcBef>
                <a:spcPts val="1200"/>
              </a:spcBef>
              <a:buFont typeface="Wingdings" pitchFamily="2" charset="2"/>
              <a:buChar char="ü"/>
            </a:pPr>
            <a:r>
              <a:rPr lang="ru-RU" sz="2200" dirty="0" smtClean="0"/>
              <a:t>Оценка востребованности различных </a:t>
            </a:r>
            <a:br>
              <a:rPr lang="ru-RU" sz="2200" dirty="0" smtClean="0"/>
            </a:br>
            <a:r>
              <a:rPr lang="ru-RU" sz="2200" dirty="0" smtClean="0"/>
              <a:t>специальностей проф. образования (ЕГЭ)</a:t>
            </a:r>
          </a:p>
          <a:p>
            <a:pPr marL="514350" indent="-514350">
              <a:spcBef>
                <a:spcPts val="1200"/>
              </a:spcBef>
              <a:buFont typeface="Wingdings" pitchFamily="2" charset="2"/>
              <a:buChar char="ü"/>
            </a:pPr>
            <a:endParaRPr lang="ru-RU" sz="1400" dirty="0" smtClean="0"/>
          </a:p>
          <a:p>
            <a:pPr marL="0" indent="0" algn="ctr">
              <a:spcBef>
                <a:spcPts val="1200"/>
              </a:spcBef>
              <a:buNone/>
            </a:pPr>
            <a:r>
              <a:rPr lang="ru-RU" sz="2200" b="1" dirty="0" smtClean="0"/>
              <a:t>Выводы: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 smtClean="0"/>
              <a:t> - об обеспечении разными ОО качества подготовки </a:t>
            </a:r>
            <a:br>
              <a:rPr lang="ru-RU" sz="2200" dirty="0" smtClean="0"/>
            </a:br>
            <a:r>
              <a:rPr lang="ru-RU" sz="2200" dirty="0" smtClean="0"/>
              <a:t>по предметам </a:t>
            </a:r>
            <a:r>
              <a:rPr lang="ru-RU" sz="1800" dirty="0" smtClean="0"/>
              <a:t>(доля </a:t>
            </a:r>
            <a:r>
              <a:rPr lang="ru-RU" sz="1800" dirty="0"/>
              <a:t>выпускников, прошедших </a:t>
            </a:r>
            <a:r>
              <a:rPr lang="ru-RU" sz="1800" dirty="0" smtClean="0"/>
              <a:t>пред профильную </a:t>
            </a:r>
            <a:r>
              <a:rPr lang="ru-RU" sz="1800" dirty="0"/>
              <a:t>подготовку,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ru-RU" sz="1800" dirty="0" smtClean="0"/>
              <a:t>/ </a:t>
            </a:r>
            <a:r>
              <a:rPr lang="ru-RU" sz="1800" dirty="0"/>
              <a:t>выпускников профильных классов / ОО, выбравших соответствующий предмет ОГЭ/ЕГЭ, уровень результатов по профильным предметам и т.п.)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200" dirty="0" smtClean="0"/>
              <a:t>- о соответствии профильного обучения в ОО выбираемым специальностям</a:t>
            </a:r>
          </a:p>
        </p:txBody>
      </p:sp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Критерий «Востребованность предметов по выбору»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трелка вниз 4"/>
          <p:cNvSpPr/>
          <p:nvPr/>
        </p:nvSpPr>
        <p:spPr bwMode="auto">
          <a:xfrm>
            <a:off x="3923928" y="3645024"/>
            <a:ext cx="1152128" cy="432048"/>
          </a:xfrm>
          <a:prstGeom prst="downArrow">
            <a:avLst/>
          </a:prstGeom>
          <a:gradFill flip="none" rotWithShape="1">
            <a:gsLst>
              <a:gs pos="0">
                <a:schemeClr val="accent1">
                  <a:lumMod val="2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  <a:alpha val="3000"/>
                </a:schemeClr>
              </a:gs>
            </a:gsLst>
            <a:lin ang="16200000" scaled="1"/>
            <a:tileRect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6" name="Рисунок 5" descr="Education-Wheel-Woof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59624" y="2736304"/>
            <a:ext cx="2276872" cy="2276872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55576" y="187995"/>
            <a:ext cx="8424936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Возможности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использования результатов ГИА</a:t>
            </a:r>
          </a:p>
        </p:txBody>
      </p:sp>
    </p:spTree>
    <p:extLst>
      <p:ext uri="{BB962C8B-B14F-4D97-AF65-F5344CB8AC3E}">
        <p14:creationId xmlns="" xmlns:p14="http://schemas.microsoft.com/office/powerpoint/2010/main" val="22167136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504" y="4972814"/>
            <a:ext cx="889248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ПБ1</a:t>
            </a:r>
            <a:r>
              <a:rPr lang="ru-RU" dirty="0" smtClean="0"/>
              <a:t> </a:t>
            </a:r>
            <a:r>
              <a:rPr lang="ru-RU" sz="1800" dirty="0" smtClean="0"/>
              <a:t>– наименьший первичный балл, получение которого свидетельствует об усвоении основных понятий и методов по соответствующему учебному предмету</a:t>
            </a:r>
            <a:endParaRPr lang="en-US" sz="1900" dirty="0" smtClean="0"/>
          </a:p>
          <a:p>
            <a:pPr algn="just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ПБ2</a:t>
            </a:r>
            <a:r>
              <a:rPr lang="ru-RU" sz="2400" dirty="0" smtClean="0"/>
              <a:t> </a:t>
            </a:r>
            <a:r>
              <a:rPr lang="ru-RU" sz="1900" dirty="0" smtClean="0"/>
              <a:t>– </a:t>
            </a:r>
            <a:r>
              <a:rPr lang="ru-RU" sz="1800" dirty="0" smtClean="0"/>
              <a:t>наименьший первичный балл, получение которого свидетельствует о </a:t>
            </a:r>
            <a:r>
              <a:rPr lang="ru-RU" sz="1800" u="sng" dirty="0" smtClean="0"/>
              <a:t>высоком</a:t>
            </a:r>
            <a:r>
              <a:rPr lang="ru-RU" sz="1800" dirty="0" smtClean="0"/>
              <a:t> уровне подготовки участника экзамена (системные знания, комплексные умения и навыки, способности</a:t>
            </a:r>
            <a:r>
              <a:rPr lang="en-US" sz="1800" dirty="0" smtClean="0"/>
              <a:t> </a:t>
            </a:r>
            <a:r>
              <a:rPr lang="ru-RU" sz="1800" dirty="0" smtClean="0"/>
              <a:t>к выполнению </a:t>
            </a:r>
            <a:br>
              <a:rPr lang="ru-RU" sz="1800" dirty="0" smtClean="0"/>
            </a:br>
            <a:r>
              <a:rPr lang="ru-RU" sz="1800" dirty="0" smtClean="0"/>
              <a:t>творческих заданий)</a:t>
            </a:r>
            <a:endParaRPr lang="ru-RU" sz="1900" dirty="0" smtClean="0"/>
          </a:p>
        </p:txBody>
      </p:sp>
      <p:pic>
        <p:nvPicPr>
          <p:cNvPr id="9" name="Рисунок 8" descr="information-blu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00392" y="2060848"/>
            <a:ext cx="774029" cy="78382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99592" y="4408076"/>
            <a:ext cx="80648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Из «Методики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шкалирования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результатов ЕГЭ»</a:t>
            </a:r>
          </a:p>
          <a:p>
            <a:pPr algn="r"/>
            <a:r>
              <a:rPr lang="en-US" sz="1800" i="1" dirty="0" smtClean="0">
                <a:solidFill>
                  <a:srgbClr val="0000FF"/>
                </a:solidFill>
              </a:rPr>
              <a:t>http://ege.edu.ru/ru/classes-11/scaling/</a:t>
            </a:r>
            <a:endParaRPr lang="ru-RU" sz="1800" i="1" dirty="0">
              <a:solidFill>
                <a:srgbClr val="0000FF"/>
              </a:solidFill>
            </a:endParaRPr>
          </a:p>
        </p:txBody>
      </p:sp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180528" y="1268760"/>
            <a:ext cx="914400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Ориентиры для выводов (ЕГЭ)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2844" y="1665337"/>
            <a:ext cx="59055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/>
          </a:sp3d>
        </p:spPr>
      </p:pic>
      <p:cxnSp>
        <p:nvCxnSpPr>
          <p:cNvPr id="13" name="Прямая со стрелкой 12"/>
          <p:cNvCxnSpPr/>
          <p:nvPr/>
        </p:nvCxnSpPr>
        <p:spPr bwMode="auto">
          <a:xfrm>
            <a:off x="3059832" y="2420888"/>
            <a:ext cx="144016" cy="648072"/>
          </a:xfrm>
          <a:prstGeom prst="straightConnector1">
            <a:avLst/>
          </a:prstGeom>
          <a:noFill/>
          <a:ln w="50800">
            <a:solidFill>
              <a:srgbClr val="FF0000"/>
            </a:solidFill>
            <a:tailEnd type="arrow"/>
          </a:ln>
          <a:effectLst/>
          <a:scene3d>
            <a:camera prst="orthographicFront"/>
            <a:lightRig rig="threePt" dir="t"/>
          </a:scene3d>
          <a:sp3d>
            <a:bevelT w="0" h="0"/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Прямая со стрелкой 14"/>
          <p:cNvCxnSpPr/>
          <p:nvPr/>
        </p:nvCxnSpPr>
        <p:spPr bwMode="auto">
          <a:xfrm flipH="1" flipV="1">
            <a:off x="5300464" y="2780928"/>
            <a:ext cx="711696" cy="72008"/>
          </a:xfrm>
          <a:prstGeom prst="straightConnector1">
            <a:avLst/>
          </a:prstGeom>
          <a:noFill/>
          <a:ln w="50800">
            <a:solidFill>
              <a:srgbClr val="FF0000"/>
            </a:solidFill>
            <a:tailEnd type="arrow"/>
          </a:ln>
          <a:effectLst/>
          <a:scene3d>
            <a:camera prst="orthographicFront"/>
            <a:lightRig rig="threePt" dir="t"/>
          </a:scene3d>
          <a:sp3d>
            <a:bevelT w="0" h="0"/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755576" y="187995"/>
            <a:ext cx="8424936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Возможности </a:t>
            </a:r>
            <a:b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</a:b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itchFamily="18" charset="0"/>
                <a:ea typeface="+mj-ea"/>
                <a:cs typeface="+mj-cs"/>
              </a:rPr>
              <a:t>использования результатов ГИА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112" y="116632"/>
            <a:ext cx="8172400" cy="7207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Возможности  использования </a:t>
            </a:r>
            <a:b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</a:br>
            <a:r>
              <a:rPr lang="ru-RU" alt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результатов ГИА в регионе</a:t>
            </a:r>
          </a:p>
        </p:txBody>
      </p:sp>
      <p:sp>
        <p:nvSpPr>
          <p:cNvPr id="4" name="Содержимое 4"/>
          <p:cNvSpPr txBox="1">
            <a:spLocks/>
          </p:cNvSpPr>
          <p:nvPr/>
        </p:nvSpPr>
        <p:spPr bwMode="auto">
          <a:xfrm>
            <a:off x="251520" y="1412776"/>
            <a:ext cx="889248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1520" y="1700809"/>
          <a:ext cx="8568952" cy="3963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5832648"/>
              </a:tblGrid>
              <a:tr h="8450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Критерий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</a:rPr>
                        <a:t> 1: 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sz="20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Достижение требований стандарта по границе ТБ1  (мин.</a:t>
                      </a:r>
                      <a:r>
                        <a:rPr kumimoji="0" lang="ru-RU" sz="2000" b="1" i="0" u="none" strike="noStrike" kern="0" cap="none" spc="0" normalizeH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балл)</a:t>
                      </a:r>
                      <a:endParaRPr lang="ru-RU" sz="2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Показатель</a:t>
                      </a:r>
                      <a:endParaRPr lang="ru-RU" sz="2000" b="1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Направления</a:t>
                      </a:r>
                      <a:r>
                        <a:rPr lang="ru-RU" sz="2000" b="1" baseline="0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 использования</a:t>
                      </a:r>
                      <a:endParaRPr lang="ru-RU" sz="2000" b="1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792088">
                <a:tc rowSpan="4">
                  <a:txBody>
                    <a:bodyPr/>
                    <a:lstStyle/>
                    <a:p>
                      <a:pPr algn="l"/>
                      <a:endParaRPr lang="en-US" sz="1900" dirty="0" smtClean="0"/>
                    </a:p>
                    <a:p>
                      <a:pPr algn="l"/>
                      <a:r>
                        <a:rPr lang="ru-RU" sz="1900" dirty="0" smtClean="0"/>
                        <a:t>Доля</a:t>
                      </a:r>
                      <a:r>
                        <a:rPr lang="ru-RU" sz="1900" baseline="0" dirty="0" smtClean="0"/>
                        <a:t> выпускников, </a:t>
                      </a:r>
                      <a:br>
                        <a:rPr lang="ru-RU" sz="1900" baseline="0" dirty="0" smtClean="0"/>
                      </a:br>
                      <a:r>
                        <a:rPr lang="ru-RU" sz="1900" b="1" baseline="0" dirty="0" smtClean="0"/>
                        <a:t>не</a:t>
                      </a:r>
                      <a:r>
                        <a:rPr lang="ru-RU" sz="1900" baseline="0" dirty="0" smtClean="0"/>
                        <a:t> преодолевших ТБ1</a:t>
                      </a:r>
                      <a:r>
                        <a:rPr lang="ru-RU" sz="2000" baseline="0" dirty="0" smtClean="0"/>
                        <a:t/>
                      </a:r>
                      <a:br>
                        <a:rPr lang="ru-RU" sz="2000" baseline="0" dirty="0" smtClean="0"/>
                      </a:br>
                      <a:r>
                        <a:rPr lang="ru-RU" sz="2000" baseline="0" dirty="0" smtClean="0"/>
                        <a:t>(%)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целевая консультативно-методическая</a:t>
                      </a:r>
                      <a:r>
                        <a:rPr lang="ru-RU" sz="1900" baseline="0" dirty="0" smtClean="0"/>
                        <a:t> помощь учащимся ОО для подготовки к пересдаче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выявление проблемных разделов,</a:t>
                      </a:r>
                      <a:r>
                        <a:rPr lang="ru-RU" sz="1900" baseline="0" dirty="0" smtClean="0"/>
                        <a:t> тем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целевая помощь педагогическим кадрам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- разработка региональной «дорожной карты» по устранению</a:t>
                      </a:r>
                      <a:r>
                        <a:rPr lang="ru-RU" sz="1900" baseline="0" dirty="0" smtClean="0"/>
                        <a:t> проблем</a:t>
                      </a:r>
                      <a:endParaRPr lang="ru-RU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_ФИПИ_2016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_ФИПИ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Тема_ФИПИ_2016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Тема_ФИПИ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8689</TotalTime>
  <Words>955</Words>
  <Application>Microsoft Office PowerPoint</Application>
  <PresentationFormat>Экран (4:3)</PresentationFormat>
  <Paragraphs>209</Paragraphs>
  <Slides>21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Тема1</vt:lpstr>
      <vt:lpstr>Тема_ФИПИ_2016</vt:lpstr>
      <vt:lpstr>Тема_ФИПИ</vt:lpstr>
      <vt:lpstr>1_Тема_ФИПИ_2016</vt:lpstr>
      <vt:lpstr>1_Тема_ФИПИ</vt:lpstr>
      <vt:lpstr>Точечный рисунок</vt:lpstr>
      <vt:lpstr>Слайд 1</vt:lpstr>
      <vt:lpstr>Специфика разных оценочных процедур</vt:lpstr>
      <vt:lpstr>Слайд 3</vt:lpstr>
      <vt:lpstr>Слайд 4</vt:lpstr>
      <vt:lpstr>Слайд 5</vt:lpstr>
      <vt:lpstr>Слайд 6</vt:lpstr>
      <vt:lpstr>Слайд 7</vt:lpstr>
      <vt:lpstr>Слайд 8</vt:lpstr>
      <vt:lpstr>Возможности  использования  результатов ГИА в регионе</vt:lpstr>
      <vt:lpstr>Возможности  использования  результатов ГИА в регионе</vt:lpstr>
      <vt:lpstr>Возможности  использования  результатов ГИА в регионе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Овладение метапредметными умениями, обеспечивающими возможность успешного продолжения образования</vt:lpstr>
      <vt:lpstr>Слайд 20</vt:lpstr>
      <vt:lpstr>Слайд 21</vt:lpstr>
    </vt:vector>
  </TitlesOfParts>
  <Company>FIPI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840</cp:revision>
  <cp:lastPrinted>2016-10-27T12:36:21Z</cp:lastPrinted>
  <dcterms:created xsi:type="dcterms:W3CDTF">2005-03-25T14:40:30Z</dcterms:created>
  <dcterms:modified xsi:type="dcterms:W3CDTF">2016-10-28T05:42:02Z</dcterms:modified>
</cp:coreProperties>
</file>