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  <p:sldMasterId id="2147484428" r:id="rId2"/>
    <p:sldMasterId id="2147484440" r:id="rId3"/>
    <p:sldMasterId id="2147484453" r:id="rId4"/>
    <p:sldMasterId id="2147484465" r:id="rId5"/>
  </p:sldMasterIdLst>
  <p:notesMasterIdLst>
    <p:notesMasterId r:id="rId20"/>
  </p:notesMasterIdLst>
  <p:handoutMasterIdLst>
    <p:handoutMasterId r:id="rId21"/>
  </p:handoutMasterIdLst>
  <p:sldIdLst>
    <p:sldId id="742" r:id="rId6"/>
    <p:sldId id="744" r:id="rId7"/>
    <p:sldId id="750" r:id="rId8"/>
    <p:sldId id="743" r:id="rId9"/>
    <p:sldId id="745" r:id="rId10"/>
    <p:sldId id="702" r:id="rId11"/>
    <p:sldId id="746" r:id="rId12"/>
    <p:sldId id="747" r:id="rId13"/>
    <p:sldId id="748" r:id="rId14"/>
    <p:sldId id="704" r:id="rId15"/>
    <p:sldId id="703" r:id="rId16"/>
    <p:sldId id="749" r:id="rId17"/>
    <p:sldId id="751" r:id="rId18"/>
    <p:sldId id="571" r:id="rId19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  <a:srgbClr val="DACDE9"/>
    <a:srgbClr val="006699"/>
    <a:srgbClr val="003399"/>
    <a:srgbClr val="99FFCC"/>
    <a:srgbClr val="C3F3EE"/>
    <a:srgbClr val="7D1114"/>
    <a:srgbClr val="FFCCFF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359" autoAdjust="0"/>
  </p:normalViewPr>
  <p:slideViewPr>
    <p:cSldViewPr>
      <p:cViewPr>
        <p:scale>
          <a:sx n="68" d="100"/>
          <a:sy n="68" d="100"/>
        </p:scale>
        <p:origin x="-1603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0" y="-90"/>
      </p:cViewPr>
      <p:guideLst>
        <p:guide orient="horz" pos="3130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90;&#1077;&#1082;&#1091;&#1097;&#1080;&#1077;%20&#1073;&#1091;&#1084;&#1072;&#1075;&#1080;\2015\&#1090;&#1077;&#1089;&#1090;&#1080;&#1088;&#1086;&#1074;&#1072;&#1085;&#1080;&#1077;%20&#1091;&#1095;&#1080;&#1090;&#1077;&#1083;&#1077;&#1081;%20&#1048;&#1057;\&#1056;&#1072;&#1089;&#1082;&#1083;&#1072;&#1076;&#1082;&#1072;%20&#1087;&#1086;%20&#1082;&#1086;&#1076;&#1072;&#1084;25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Цели изучения истории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599256342957143"/>
          <c:y val="0.10232176030121423"/>
          <c:w val="0.84972180868181002"/>
          <c:h val="0.54708443622276115"/>
        </c:manualLayout>
      </c:layout>
      <c:barChart>
        <c:barDir val="col"/>
        <c:grouping val="clustered"/>
        <c:ser>
          <c:idx val="0"/>
          <c:order val="0"/>
          <c:tx>
            <c:v>%</c:v>
          </c:tx>
          <c:spPr>
            <a:solidFill>
              <a:srgbClr val="0000FF"/>
            </a:solidFill>
          </c:spPr>
          <c:cat>
            <c:strRef>
              <c:f>Выборка!$C$1:$J$1</c:f>
              <c:strCache>
                <c:ptCount val="8"/>
                <c:pt idx="0">
                  <c:v>1 – из интересов обучающихся</c:v>
                </c:pt>
                <c:pt idx="1">
                  <c:v>2 – из интересов общества, соц. группы</c:v>
                </c:pt>
                <c:pt idx="2">
                  <c:v>3 – из интересов государства</c:v>
                </c:pt>
                <c:pt idx="3">
                  <c:v>4 – сдача ОГЭ/ЕГЭ</c:v>
                </c:pt>
                <c:pt idx="4">
                  <c:v>5 – вместо целей – содержание курса, элементы методики преподавания</c:v>
                </c:pt>
                <c:pt idx="5">
                  <c:v>6 – рассуждения общего характера</c:v>
                </c:pt>
                <c:pt idx="6">
                  <c:v>7 – задание не выполнялось</c:v>
                </c:pt>
                <c:pt idx="7">
                  <c:v>8 – общие цели не в контексте задания</c:v>
                </c:pt>
              </c:strCache>
            </c:strRef>
          </c:cat>
          <c:val>
            <c:numRef>
              <c:f>Выборка!$C$8:$J$8</c:f>
              <c:numCache>
                <c:formatCode>0.0</c:formatCode>
                <c:ptCount val="8"/>
                <c:pt idx="0">
                  <c:v>43.95713435205392</c:v>
                </c:pt>
                <c:pt idx="1">
                  <c:v>44.850168684262798</c:v>
                </c:pt>
                <c:pt idx="2">
                  <c:v>32.089700337368534</c:v>
                </c:pt>
                <c:pt idx="3">
                  <c:v>2.4806509228021474</c:v>
                </c:pt>
                <c:pt idx="4">
                  <c:v>33.300257987696007</c:v>
                </c:pt>
                <c:pt idx="5">
                  <c:v>27.902361579678587</c:v>
                </c:pt>
                <c:pt idx="6">
                  <c:v>5.6955745187537232</c:v>
                </c:pt>
                <c:pt idx="7">
                  <c:v>1.4487001389164562</c:v>
                </c:pt>
              </c:numCache>
            </c:numRef>
          </c:val>
        </c:ser>
        <c:axId val="122529280"/>
        <c:axId val="122530816"/>
      </c:barChart>
      <c:catAx>
        <c:axId val="12252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530816"/>
        <c:crosses val="autoZero"/>
        <c:auto val="1"/>
        <c:lblAlgn val="ctr"/>
        <c:lblOffset val="100"/>
      </c:catAx>
      <c:valAx>
        <c:axId val="122530816"/>
        <c:scaling>
          <c:orientation val="minMax"/>
        </c:scaling>
        <c:axPos val="l"/>
        <c:majorGridlines/>
        <c:numFmt formatCode="0.0" sourceLinked="1"/>
        <c:tickLblPos val="nextTo"/>
        <c:crossAx val="12252928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A0C4D-C195-4A51-A727-203CCF13A453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FB967F-0D81-4629-8033-055F40338C82}">
      <dgm:prSet phldrT="[Текст]" custT="1"/>
      <dgm:spPr/>
      <dgm:t>
        <a:bodyPr/>
        <a:lstStyle/>
        <a:p>
          <a:r>
            <a:rPr lang="ru-RU" sz="2800" b="1" dirty="0" smtClean="0"/>
            <a:t>Профессиональный стандарт педагога</a:t>
          </a:r>
          <a:endParaRPr lang="ru-RU" sz="2800" b="1" dirty="0"/>
        </a:p>
      </dgm:t>
    </dgm:pt>
    <dgm:pt modelId="{9589214A-37A0-4CCA-88AF-337A8FFD6764}" type="parTrans" cxnId="{20B22878-61B0-4980-99F4-C1340837651B}">
      <dgm:prSet/>
      <dgm:spPr/>
      <dgm:t>
        <a:bodyPr/>
        <a:lstStyle/>
        <a:p>
          <a:endParaRPr lang="ru-RU"/>
        </a:p>
      </dgm:t>
    </dgm:pt>
    <dgm:pt modelId="{B9411555-1983-433C-B4DC-15A2F9D6BE31}" type="sibTrans" cxnId="{20B22878-61B0-4980-99F4-C1340837651B}">
      <dgm:prSet/>
      <dgm:spPr/>
      <dgm:t>
        <a:bodyPr/>
        <a:lstStyle/>
        <a:p>
          <a:endParaRPr lang="ru-RU"/>
        </a:p>
      </dgm:t>
    </dgm:pt>
    <dgm:pt modelId="{70866EFC-CFB1-40FE-8CEC-B8697356F12D}">
      <dgm:prSet phldrT="[Текст]" custT="1"/>
      <dgm:spPr/>
      <dgm:t>
        <a:bodyPr/>
        <a:lstStyle/>
        <a:p>
          <a:r>
            <a:rPr lang="ru-RU" sz="2400" dirty="0" smtClean="0"/>
            <a:t>Предметные компетенции</a:t>
          </a:r>
          <a:endParaRPr lang="ru-RU" sz="2400" dirty="0"/>
        </a:p>
      </dgm:t>
    </dgm:pt>
    <dgm:pt modelId="{20A519D8-3868-4417-9BE9-ADE6ABF54DB8}" type="parTrans" cxnId="{6E86BF44-8A0D-4C6B-8AB2-712C48EE0469}">
      <dgm:prSet/>
      <dgm:spPr/>
      <dgm:t>
        <a:bodyPr/>
        <a:lstStyle/>
        <a:p>
          <a:endParaRPr lang="ru-RU"/>
        </a:p>
      </dgm:t>
    </dgm:pt>
    <dgm:pt modelId="{ACAAA479-A97C-4208-AADF-DA3F6F23238D}" type="sibTrans" cxnId="{6E86BF44-8A0D-4C6B-8AB2-712C48EE0469}">
      <dgm:prSet/>
      <dgm:spPr/>
      <dgm:t>
        <a:bodyPr/>
        <a:lstStyle/>
        <a:p>
          <a:endParaRPr lang="ru-RU"/>
        </a:p>
      </dgm:t>
    </dgm:pt>
    <dgm:pt modelId="{13EF85B5-C118-47A6-BA1B-B8F4D9EE26DF}">
      <dgm:prSet phldrT="[Текст]" custT="1"/>
      <dgm:spPr/>
      <dgm:t>
        <a:bodyPr/>
        <a:lstStyle/>
        <a:p>
          <a:r>
            <a:rPr lang="ru-RU" sz="2400" dirty="0" smtClean="0"/>
            <a:t>Психолого-педагогические </a:t>
          </a:r>
          <a:r>
            <a:rPr lang="ru-RU" sz="2400" dirty="0" smtClean="0"/>
            <a:t>компетенции</a:t>
          </a:r>
          <a:endParaRPr lang="ru-RU" sz="2400" dirty="0"/>
        </a:p>
      </dgm:t>
    </dgm:pt>
    <dgm:pt modelId="{B33256F2-44A4-4829-86D1-42AB21409F05}" type="parTrans" cxnId="{6C3C41ED-4C37-4739-900C-69CBD3B5F274}">
      <dgm:prSet/>
      <dgm:spPr/>
      <dgm:t>
        <a:bodyPr/>
        <a:lstStyle/>
        <a:p>
          <a:endParaRPr lang="ru-RU"/>
        </a:p>
      </dgm:t>
    </dgm:pt>
    <dgm:pt modelId="{182B7994-1219-41B9-B04C-F93FFEAAD447}" type="sibTrans" cxnId="{6C3C41ED-4C37-4739-900C-69CBD3B5F274}">
      <dgm:prSet/>
      <dgm:spPr/>
      <dgm:t>
        <a:bodyPr/>
        <a:lstStyle/>
        <a:p>
          <a:endParaRPr lang="ru-RU"/>
        </a:p>
      </dgm:t>
    </dgm:pt>
    <dgm:pt modelId="{909D67F0-D190-4275-A22A-431A529AFE37}">
      <dgm:prSet phldrT="[Текст]" custT="1"/>
      <dgm:spPr/>
      <dgm:t>
        <a:bodyPr/>
        <a:lstStyle/>
        <a:p>
          <a:r>
            <a:rPr lang="ru-RU" sz="2000" dirty="0" smtClean="0"/>
            <a:t>Профессиональная ИКТ-компетентность </a:t>
          </a:r>
          <a:r>
            <a:rPr lang="ru-RU" sz="2000" dirty="0" smtClean="0"/>
            <a:t>и др.</a:t>
          </a:r>
          <a:endParaRPr lang="ru-RU" sz="2000" dirty="0"/>
        </a:p>
      </dgm:t>
    </dgm:pt>
    <dgm:pt modelId="{AA35DDAD-E87F-47A3-8D94-969E8D0B1755}" type="parTrans" cxnId="{6202B6FC-4FD5-4D0B-AAA5-5517157F7E0B}">
      <dgm:prSet/>
      <dgm:spPr/>
      <dgm:t>
        <a:bodyPr/>
        <a:lstStyle/>
        <a:p>
          <a:endParaRPr lang="ru-RU"/>
        </a:p>
      </dgm:t>
    </dgm:pt>
    <dgm:pt modelId="{E6564526-D776-4EA4-A799-B5253A12D8C8}" type="sibTrans" cxnId="{6202B6FC-4FD5-4D0B-AAA5-5517157F7E0B}">
      <dgm:prSet/>
      <dgm:spPr/>
      <dgm:t>
        <a:bodyPr/>
        <a:lstStyle/>
        <a:p>
          <a:endParaRPr lang="ru-RU"/>
        </a:p>
      </dgm:t>
    </dgm:pt>
    <dgm:pt modelId="{A9FB9462-F09B-46E9-8AE7-45A61D30647A}" type="pres">
      <dgm:prSet presAssocID="{CF2A0C4D-C195-4A51-A727-203CCF13A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28213-0DCC-4723-BBE4-4E131200DDD5}" type="pres">
      <dgm:prSet presAssocID="{4BFB967F-0D81-4629-8033-055F40338C82}" presName="boxAndChildren" presStyleCnt="0"/>
      <dgm:spPr/>
    </dgm:pt>
    <dgm:pt modelId="{29B6B9B9-C098-4434-A911-D4686B9C8683}" type="pres">
      <dgm:prSet presAssocID="{4BFB967F-0D81-4629-8033-055F40338C82}" presName="parentTextBox" presStyleLbl="node1" presStyleIdx="0" presStyleCnt="1"/>
      <dgm:spPr/>
      <dgm:t>
        <a:bodyPr/>
        <a:lstStyle/>
        <a:p>
          <a:endParaRPr lang="ru-RU"/>
        </a:p>
      </dgm:t>
    </dgm:pt>
    <dgm:pt modelId="{5E1A197E-9334-455A-93DC-4ECD99065194}" type="pres">
      <dgm:prSet presAssocID="{4BFB967F-0D81-4629-8033-055F40338C82}" presName="entireBox" presStyleLbl="node1" presStyleIdx="0" presStyleCnt="1" custLinFactNeighborX="1695"/>
      <dgm:spPr/>
      <dgm:t>
        <a:bodyPr/>
        <a:lstStyle/>
        <a:p>
          <a:endParaRPr lang="ru-RU"/>
        </a:p>
      </dgm:t>
    </dgm:pt>
    <dgm:pt modelId="{FE561B19-C5A0-4D30-86E3-68302222788A}" type="pres">
      <dgm:prSet presAssocID="{4BFB967F-0D81-4629-8033-055F40338C82}" presName="descendantBox" presStyleCnt="0"/>
      <dgm:spPr/>
    </dgm:pt>
    <dgm:pt modelId="{86A1DEC5-741E-481D-88A4-3F50C4109A33}" type="pres">
      <dgm:prSet presAssocID="{70866EFC-CFB1-40FE-8CEC-B8697356F12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847E-744A-49B5-A75C-415BD6D57590}" type="pres">
      <dgm:prSet presAssocID="{13EF85B5-C118-47A6-BA1B-B8F4D9EE26DF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1E34B-70DA-46CC-A852-9074388C0E20}" type="pres">
      <dgm:prSet presAssocID="{909D67F0-D190-4275-A22A-431A529AFE37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C41ED-4C37-4739-900C-69CBD3B5F274}" srcId="{4BFB967F-0D81-4629-8033-055F40338C82}" destId="{13EF85B5-C118-47A6-BA1B-B8F4D9EE26DF}" srcOrd="1" destOrd="0" parTransId="{B33256F2-44A4-4829-86D1-42AB21409F05}" sibTransId="{182B7994-1219-41B9-B04C-F93FFEAAD447}"/>
    <dgm:cxn modelId="{A821D4BE-18BC-4DA6-BB21-1F29726F979D}" type="presOf" srcId="{CF2A0C4D-C195-4A51-A727-203CCF13A453}" destId="{A9FB9462-F09B-46E9-8AE7-45A61D30647A}" srcOrd="0" destOrd="0" presId="urn:microsoft.com/office/officeart/2005/8/layout/process4"/>
    <dgm:cxn modelId="{F24A2CEC-EE8A-4DED-B38B-1A15D14D52A9}" type="presOf" srcId="{4BFB967F-0D81-4629-8033-055F40338C82}" destId="{5E1A197E-9334-455A-93DC-4ECD99065194}" srcOrd="1" destOrd="0" presId="urn:microsoft.com/office/officeart/2005/8/layout/process4"/>
    <dgm:cxn modelId="{6E86BF44-8A0D-4C6B-8AB2-712C48EE0469}" srcId="{4BFB967F-0D81-4629-8033-055F40338C82}" destId="{70866EFC-CFB1-40FE-8CEC-B8697356F12D}" srcOrd="0" destOrd="0" parTransId="{20A519D8-3868-4417-9BE9-ADE6ABF54DB8}" sibTransId="{ACAAA479-A97C-4208-AADF-DA3F6F23238D}"/>
    <dgm:cxn modelId="{6202B6FC-4FD5-4D0B-AAA5-5517157F7E0B}" srcId="{4BFB967F-0D81-4629-8033-055F40338C82}" destId="{909D67F0-D190-4275-A22A-431A529AFE37}" srcOrd="2" destOrd="0" parTransId="{AA35DDAD-E87F-47A3-8D94-969E8D0B1755}" sibTransId="{E6564526-D776-4EA4-A799-B5253A12D8C8}"/>
    <dgm:cxn modelId="{20B22878-61B0-4980-99F4-C1340837651B}" srcId="{CF2A0C4D-C195-4A51-A727-203CCF13A453}" destId="{4BFB967F-0D81-4629-8033-055F40338C82}" srcOrd="0" destOrd="0" parTransId="{9589214A-37A0-4CCA-88AF-337A8FFD6764}" sibTransId="{B9411555-1983-433C-B4DC-15A2F9D6BE31}"/>
    <dgm:cxn modelId="{5ABABB42-336C-4BAE-98C0-37DFB3C77D17}" type="presOf" srcId="{4BFB967F-0D81-4629-8033-055F40338C82}" destId="{29B6B9B9-C098-4434-A911-D4686B9C8683}" srcOrd="0" destOrd="0" presId="urn:microsoft.com/office/officeart/2005/8/layout/process4"/>
    <dgm:cxn modelId="{DA90B73C-A9FE-4A93-B4AA-ECBA90A41469}" type="presOf" srcId="{13EF85B5-C118-47A6-BA1B-B8F4D9EE26DF}" destId="{6336847E-744A-49B5-A75C-415BD6D57590}" srcOrd="0" destOrd="0" presId="urn:microsoft.com/office/officeart/2005/8/layout/process4"/>
    <dgm:cxn modelId="{6EA9F74E-8DD5-429E-A3D0-270249AFE0DA}" type="presOf" srcId="{70866EFC-CFB1-40FE-8CEC-B8697356F12D}" destId="{86A1DEC5-741E-481D-88A4-3F50C4109A33}" srcOrd="0" destOrd="0" presId="urn:microsoft.com/office/officeart/2005/8/layout/process4"/>
    <dgm:cxn modelId="{34250796-74D9-4502-B2EF-8FFA00FA2B1E}" type="presOf" srcId="{909D67F0-D190-4275-A22A-431A529AFE37}" destId="{6C21E34B-70DA-46CC-A852-9074388C0E20}" srcOrd="0" destOrd="0" presId="urn:microsoft.com/office/officeart/2005/8/layout/process4"/>
    <dgm:cxn modelId="{1D3CB3DA-A188-43EC-8EE7-2067F778ECA2}" type="presParOf" srcId="{A9FB9462-F09B-46E9-8AE7-45A61D30647A}" destId="{EC928213-0DCC-4723-BBE4-4E131200DDD5}" srcOrd="0" destOrd="0" presId="urn:microsoft.com/office/officeart/2005/8/layout/process4"/>
    <dgm:cxn modelId="{773CF857-2AD7-47E2-9A2E-2E6A41FFB2C6}" type="presParOf" srcId="{EC928213-0DCC-4723-BBE4-4E131200DDD5}" destId="{29B6B9B9-C098-4434-A911-D4686B9C8683}" srcOrd="0" destOrd="0" presId="urn:microsoft.com/office/officeart/2005/8/layout/process4"/>
    <dgm:cxn modelId="{FD8CB361-1690-4FEB-A17A-0D6BAFD0A7B0}" type="presParOf" srcId="{EC928213-0DCC-4723-BBE4-4E131200DDD5}" destId="{5E1A197E-9334-455A-93DC-4ECD99065194}" srcOrd="1" destOrd="0" presId="urn:microsoft.com/office/officeart/2005/8/layout/process4"/>
    <dgm:cxn modelId="{19E56027-0F37-47F5-B547-3EAE943F3B7B}" type="presParOf" srcId="{EC928213-0DCC-4723-BBE4-4E131200DDD5}" destId="{FE561B19-C5A0-4D30-86E3-68302222788A}" srcOrd="2" destOrd="0" presId="urn:microsoft.com/office/officeart/2005/8/layout/process4"/>
    <dgm:cxn modelId="{F3FA01BB-4603-4868-B359-9C0DBCA057D6}" type="presParOf" srcId="{FE561B19-C5A0-4D30-86E3-68302222788A}" destId="{86A1DEC5-741E-481D-88A4-3F50C4109A33}" srcOrd="0" destOrd="0" presId="urn:microsoft.com/office/officeart/2005/8/layout/process4"/>
    <dgm:cxn modelId="{2A11B3A3-709C-4FC4-A601-7DF4B3F852DA}" type="presParOf" srcId="{FE561B19-C5A0-4D30-86E3-68302222788A}" destId="{6336847E-744A-49B5-A75C-415BD6D57590}" srcOrd="1" destOrd="0" presId="urn:microsoft.com/office/officeart/2005/8/layout/process4"/>
    <dgm:cxn modelId="{63C889B8-ECB3-40BF-90FE-D3C312615FF5}" type="presParOf" srcId="{FE561B19-C5A0-4D30-86E3-68302222788A}" destId="{6C21E34B-70DA-46CC-A852-9074388C0E2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A197E-9334-455A-93DC-4ECD99065194}">
      <dsp:nvSpPr>
        <dsp:cNvPr id="0" name=""/>
        <dsp:cNvSpPr/>
      </dsp:nvSpPr>
      <dsp:spPr>
        <a:xfrm>
          <a:off x="0" y="0"/>
          <a:ext cx="8496944" cy="22322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Профессиональный стандарт педагога</a:t>
          </a:r>
          <a:endParaRPr lang="ru-RU" sz="2800" b="1" kern="1200" dirty="0"/>
        </a:p>
      </dsp:txBody>
      <dsp:txXfrm>
        <a:off x="0" y="0"/>
        <a:ext cx="8496944" cy="1205413"/>
      </dsp:txXfrm>
    </dsp:sp>
    <dsp:sp modelId="{86A1DEC5-741E-481D-88A4-3F50C4109A33}">
      <dsp:nvSpPr>
        <dsp:cNvPr id="0" name=""/>
        <dsp:cNvSpPr/>
      </dsp:nvSpPr>
      <dsp:spPr>
        <a:xfrm>
          <a:off x="4148" y="1160768"/>
          <a:ext cx="2829548" cy="10268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Предметные компетенции</a:t>
          </a:r>
          <a:endParaRPr lang="ru-RU" sz="2400" kern="1200" dirty="0"/>
        </a:p>
      </dsp:txBody>
      <dsp:txXfrm>
        <a:off x="4148" y="1160768"/>
        <a:ext cx="2829548" cy="1026834"/>
      </dsp:txXfrm>
    </dsp:sp>
    <dsp:sp modelId="{6336847E-744A-49B5-A75C-415BD6D57590}">
      <dsp:nvSpPr>
        <dsp:cNvPr id="0" name=""/>
        <dsp:cNvSpPr/>
      </dsp:nvSpPr>
      <dsp:spPr>
        <a:xfrm>
          <a:off x="2833697" y="1160768"/>
          <a:ext cx="2829548" cy="1026834"/>
        </a:xfrm>
        <a:prstGeom prst="rect">
          <a:avLst/>
        </a:prstGeom>
        <a:solidFill>
          <a:schemeClr val="accent2">
            <a:tint val="40000"/>
            <a:alpha val="90000"/>
            <a:hueOff val="-7200000"/>
            <a:satOff val="-9747"/>
            <a:lumOff val="81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Психолого-педагогические </a:t>
          </a:r>
          <a:r>
            <a:rPr lang="ru-RU" sz="2400" kern="1200" dirty="0" smtClean="0"/>
            <a:t>компетенции</a:t>
          </a:r>
          <a:endParaRPr lang="ru-RU" sz="2400" kern="1200" dirty="0"/>
        </a:p>
      </dsp:txBody>
      <dsp:txXfrm>
        <a:off x="2833697" y="1160768"/>
        <a:ext cx="2829548" cy="1026834"/>
      </dsp:txXfrm>
    </dsp:sp>
    <dsp:sp modelId="{6C21E34B-70DA-46CC-A852-9074388C0E20}">
      <dsp:nvSpPr>
        <dsp:cNvPr id="0" name=""/>
        <dsp:cNvSpPr/>
      </dsp:nvSpPr>
      <dsp:spPr>
        <a:xfrm>
          <a:off x="5663246" y="1160768"/>
          <a:ext cx="2829548" cy="1026834"/>
        </a:xfrm>
        <a:prstGeom prst="rect">
          <a:avLst/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Профессиональная ИКТ-компетентность </a:t>
          </a:r>
          <a:r>
            <a:rPr lang="ru-RU" sz="2000" kern="1200" dirty="0" smtClean="0"/>
            <a:t>и др.</a:t>
          </a:r>
          <a:endParaRPr lang="ru-RU" sz="2000" kern="1200" dirty="0"/>
        </a:p>
      </dsp:txBody>
      <dsp:txXfrm>
        <a:off x="5663246" y="1160768"/>
        <a:ext cx="2829548" cy="1026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0.42149</cdr:x>
      <cdr:y>0.20001</cdr:y>
    </cdr:from>
    <cdr:to>
      <cdr:x>0.99174</cdr:x>
      <cdr:y>0.72861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3672408" y="1008112"/>
          <a:ext cx="4968552" cy="26642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solidFill>
                <a:schemeClr val="accent1"/>
              </a:solidFill>
            </a14:hiddenFill>
          </a:ext>
          <a:ext uri="{91240B29-F687-4F45-9708-019B960494DF}">
            <a14:hiddenLine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95D28E-06DA-4173-A2E8-11E28DAF2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8374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896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FFD96-1DB2-4253-A159-18AB5DE6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11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734C-3A01-4981-952B-BEF5522070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DA826-95E4-4DDB-89D1-F77DD21263BE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8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6878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1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6879" name="Точечный рисунок" r:id="rId6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8926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1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8927" name="Точечный рисунок" r:id="rId6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40974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1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40975" name="Точечный рисунок" r:id="rId6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5848" name="Точечный рисунок" r:id="rId16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401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7896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9944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27.10.2016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/>
          <a:lstStyle/>
          <a:p>
            <a:r>
              <a:rPr lang="ru-RU" sz="2800" b="1" dirty="0" smtClean="0"/>
              <a:t>О подходах к интерпретации результатов государственной итоговой аттестации по истории и обществознанию в целях построения Национальной системы учительского роста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i="1" dirty="0" smtClean="0"/>
              <a:t>Котова Ольга Алексеевна,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заместитель директора ФГБНУ «ФИПИ», к.ист.н.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7632848" cy="864096"/>
          </a:xfrm>
        </p:spPr>
        <p:txBody>
          <a:bodyPr/>
          <a:lstStyle/>
          <a:p>
            <a:r>
              <a:rPr lang="ru-RU" sz="1600" i="1" dirty="0" smtClean="0"/>
              <a:t>Всероссийская конференция «Использование оценочных процедур в целях построения Национальной системы учительского роста»» </a:t>
            </a:r>
          </a:p>
          <a:p>
            <a:pPr>
              <a:spcBef>
                <a:spcPts val="0"/>
              </a:spcBef>
            </a:pPr>
            <a:r>
              <a:rPr lang="ru-RU" sz="1600" i="1" dirty="0" smtClean="0"/>
              <a:t>27-28 октября 2016 года</a:t>
            </a:r>
            <a:endParaRPr lang="ru-RU" sz="1600" i="1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Школьник, осознающий важность образования и самообразования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5832648" cy="45506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484784"/>
            <a:ext cx="748883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Только 20% обучающихся </a:t>
            </a:r>
            <a:r>
              <a:rPr lang="ru-RU" b="1" dirty="0" smtClean="0">
                <a:solidFill>
                  <a:srgbClr val="FF0000"/>
                </a:solidFill>
              </a:rPr>
              <a:t>6 класса </a:t>
            </a:r>
            <a:r>
              <a:rPr lang="ru-RU" dirty="0" smtClean="0"/>
              <a:t>смогли объяснить личностную значимость учебы в школе.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852936"/>
            <a:ext cx="2664296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 класс</a:t>
            </a:r>
          </a:p>
          <a:p>
            <a:r>
              <a:rPr lang="ru-RU" dirty="0" smtClean="0"/>
              <a:t>34-36% выполнения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Около 35% -  0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2664296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ОГЭ </a:t>
            </a:r>
            <a:r>
              <a:rPr lang="ru-RU" b="1" dirty="0" smtClean="0">
                <a:solidFill>
                  <a:schemeClr val="tx1"/>
                </a:solidFill>
              </a:rPr>
              <a:t>– значимость образования;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ЕГЭ</a:t>
            </a:r>
            <a:r>
              <a:rPr lang="ru-RU" b="1" dirty="0" smtClean="0">
                <a:solidFill>
                  <a:schemeClr val="tx1"/>
                </a:solidFill>
              </a:rPr>
              <a:t> – правоотношения в образовательной сфере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Школьник, ориентирующийся в мире профессий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ОГЭ / ЕГЭ – </a:t>
            </a:r>
            <a:r>
              <a:rPr lang="ru-RU" sz="2200" b="1" dirty="0" err="1" smtClean="0">
                <a:solidFill>
                  <a:srgbClr val="FF0000"/>
                </a:solidFill>
              </a:rPr>
              <a:t>ок</a:t>
            </a:r>
            <a:r>
              <a:rPr lang="ru-RU" sz="2200" b="1" dirty="0" smtClean="0">
                <a:solidFill>
                  <a:srgbClr val="FF0000"/>
                </a:solidFill>
              </a:rPr>
              <a:t>. 60% выпускников выбирают обществознание</a:t>
            </a:r>
          </a:p>
          <a:p>
            <a:pPr indent="0" algn="just">
              <a:buNone/>
            </a:pPr>
            <a:r>
              <a:rPr lang="ru-RU" sz="2200" i="1" u="sng" dirty="0" smtClean="0"/>
              <a:t>2 распространенных мотива:</a:t>
            </a:r>
          </a:p>
          <a:p>
            <a:pPr indent="0" algn="just">
              <a:buFont typeface="Wingdings" pitchFamily="2" charset="2"/>
              <a:buChar char="ü"/>
            </a:pPr>
            <a:r>
              <a:rPr lang="ru-RU" sz="2200" i="1" dirty="0" smtClean="0"/>
              <a:t>Выбор профессии юриста / экономиста от слабой ориентации в мире профессий</a:t>
            </a:r>
          </a:p>
          <a:p>
            <a:pPr indent="0" algn="just">
              <a:buFont typeface="Wingdings" pitchFamily="2" charset="2"/>
              <a:buChar char="ü"/>
            </a:pPr>
            <a:r>
              <a:rPr lang="ru-RU" sz="2200" i="1" dirty="0" smtClean="0"/>
              <a:t>Абсолютное незнание других учебных предметов</a:t>
            </a:r>
          </a:p>
          <a:p>
            <a:pPr indent="0" algn="just">
              <a:buNone/>
            </a:pPr>
            <a:endParaRPr lang="ru-RU" sz="2200" b="1" i="1" dirty="0" smtClean="0"/>
          </a:p>
          <a:p>
            <a:pPr indent="0" algn="just">
              <a:buNone/>
            </a:pPr>
            <a:r>
              <a:rPr lang="ru-RU" sz="2200" b="1" i="1" dirty="0" smtClean="0"/>
              <a:t>НИКО по обществознанию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/>
              <a:t>нет принципиального различия в знании массовых профессий обучающимися 6 и 8 классах.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нет принципиального различия в знании массовых профессий учениками городских и сельских школ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CC"/>
                </a:solidFill>
              </a:rPr>
              <a:t>8 класс – абстрактная профессия «менеджер»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008112"/>
          </a:xfrm>
        </p:spPr>
        <p:txBody>
          <a:bodyPr>
            <a:noAutofit/>
          </a:bodyPr>
          <a:lstStyle/>
          <a:p>
            <a:r>
              <a:rPr lang="ru-RU" alt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Деятельностная</a:t>
            </a: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парадигма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sz="2800" dirty="0" smtClean="0"/>
              <a:t>Перестройка экзаменационных моделей ЕГЭ по истории и обществознанию: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Минимизация репродуктивного компонента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/>
              <a:t>Комплексный анализ разнообразных источников информации</a:t>
            </a:r>
            <a:r>
              <a:rPr lang="ru-RU" sz="2000" dirty="0" smtClean="0"/>
              <a:t> (текстовых, визуальных, условно-графических, статистических)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dirty="0" smtClean="0"/>
              <a:t>Выполнение </a:t>
            </a:r>
            <a:r>
              <a:rPr lang="ru-RU" sz="2000" b="1" dirty="0" smtClean="0"/>
              <a:t>логических операций систематизации, классификации, установления связей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/>
              <a:t>Объяснения, аргументация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/>
              <a:t>Конкретизация</a:t>
            </a:r>
            <a:r>
              <a:rPr lang="ru-RU" sz="2000" dirty="0" smtClean="0"/>
              <a:t>, </a:t>
            </a:r>
            <a:r>
              <a:rPr lang="ru-RU" sz="2000" b="1" dirty="0" smtClean="0"/>
              <a:t>применение знаний</a:t>
            </a:r>
            <a:r>
              <a:rPr lang="ru-RU" sz="2000" dirty="0" smtClean="0"/>
              <a:t> для анализа социальных фактов, явлений, процессов (прошлого и современности)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/>
              <a:t>Решение</a:t>
            </a:r>
            <a:r>
              <a:rPr lang="ru-RU" sz="2000" dirty="0" smtClean="0"/>
              <a:t> познавательных и практических </a:t>
            </a:r>
            <a:r>
              <a:rPr lang="ru-RU" sz="2000" b="1" dirty="0" smtClean="0"/>
              <a:t>задач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000" b="1" dirty="0" smtClean="0"/>
              <a:t>Развернутое изложение своих размышлений </a:t>
            </a:r>
            <a:r>
              <a:rPr lang="ru-RU" sz="2000" dirty="0" smtClean="0"/>
              <a:t>по проблеме</a:t>
            </a:r>
          </a:p>
          <a:p>
            <a:pPr marL="0" algn="just">
              <a:buFont typeface="Wingdings" pitchFamily="2" charset="2"/>
              <a:buChar char="ü"/>
            </a:pPr>
            <a:endParaRPr lang="ru-RU" sz="1400" dirty="0" smtClean="0"/>
          </a:p>
          <a:p>
            <a:pPr marL="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Поддержка реализации целей социализации школьников</a:t>
            </a:r>
            <a:endParaRPr lang="ru-RU" sz="2200" dirty="0" smtClean="0"/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Использование результатов оценочных процедур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24536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400" dirty="0" smtClean="0"/>
              <a:t>для самооценки и профессионального саморазвития педагога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400" dirty="0" smtClean="0"/>
              <a:t>формирования среды профессионального общения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400" dirty="0" smtClean="0"/>
              <a:t>формирования общественно-профессиональных механизмов оценки качества работы педагога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400" dirty="0" smtClean="0"/>
              <a:t>формирования индивидуализированных программ повышения квалификации педагога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2400" dirty="0" smtClean="0"/>
              <a:t>развития средств и методик обучения и др.</a:t>
            </a:r>
          </a:p>
          <a:p>
            <a:pPr marL="0" algn="just">
              <a:buFont typeface="Wingdings" pitchFamily="2" charset="2"/>
              <a:buChar char="ü"/>
            </a:pPr>
            <a:endParaRPr lang="ru-RU" sz="1400" dirty="0" smtClean="0"/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71550" y="2852738"/>
            <a:ext cx="7315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1E4649"/>
                </a:solidFill>
                <a:latin typeface="Comic Sans MS" pitchFamily="66" charset="0"/>
              </a:rPr>
              <a:t>БЛАГОДАРЮ </a:t>
            </a:r>
            <a:r>
              <a:rPr lang="ru-RU" altLang="ru-RU" sz="3600" b="1" dirty="0">
                <a:solidFill>
                  <a:srgbClr val="1E4649"/>
                </a:solidFill>
                <a:latin typeface="Comic Sans MS" pitchFamily="66" charset="0"/>
              </a:rPr>
              <a:t>ЗА ВНИМАНИЕ!</a:t>
            </a:r>
            <a:endParaRPr lang="en-US" altLang="ru-RU" sz="3600" b="1" dirty="0">
              <a:solidFill>
                <a:srgbClr val="1E464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ru-RU" sz="4000" b="1" dirty="0">
              <a:solidFill>
                <a:srgbClr val="1E4649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4000" b="1" dirty="0">
              <a:solidFill>
                <a:srgbClr val="1E464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16632"/>
            <a:ext cx="81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Модернизация Профессионального стандарта педагога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3068960"/>
          <a:ext cx="849694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700808"/>
            <a:ext cx="468052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Концептуальные документы в сфере образования (ИКС, концепции преподавания учебных предметов)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48478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социально-экономического развития страны (например, развитие ИТ сферы)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66124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процедур оценки учебных достижений школьников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551723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Исследования профессиональных компетенций учителей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4788024" y="2348880"/>
            <a:ext cx="432048" cy="57606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rot="10800000">
            <a:off x="4788024" y="5517232"/>
            <a:ext cx="432048" cy="57606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16632"/>
            <a:ext cx="81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Система оценки качества социально-гуманитарного образования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40560"/>
          </a:xfrm>
        </p:spPr>
        <p:txBody>
          <a:bodyPr/>
          <a:lstStyle/>
          <a:p>
            <a:pPr algn="just">
              <a:buSzPct val="150000"/>
              <a:buFont typeface="Wingdings" pitchFamily="2" charset="2"/>
              <a:buChar char="v"/>
            </a:pPr>
            <a:r>
              <a:rPr lang="ru-RU" sz="1800" dirty="0" smtClean="0"/>
              <a:t>Социально-гуманитарная часть ВПР по предмету «Окружающий мир» </a:t>
            </a:r>
          </a:p>
          <a:p>
            <a:pPr algn="just">
              <a:buSzPct val="150000"/>
              <a:buNone/>
            </a:pPr>
            <a:r>
              <a:rPr lang="ru-RU" sz="1800" dirty="0" smtClean="0"/>
              <a:t>	(4 класс)</a:t>
            </a:r>
          </a:p>
          <a:p>
            <a:pPr algn="just">
              <a:buSzPct val="150000"/>
              <a:buFont typeface="Wingdings" pitchFamily="2" charset="2"/>
              <a:buChar char="v"/>
            </a:pPr>
            <a:r>
              <a:rPr lang="ru-RU" sz="1800" dirty="0" smtClean="0"/>
              <a:t>Модель ВПР по истории (5 и 11 классы)</a:t>
            </a:r>
          </a:p>
          <a:p>
            <a:pPr algn="just">
              <a:buSzPct val="150000"/>
              <a:buFont typeface="Wingdings" pitchFamily="2" charset="2"/>
              <a:buChar char="v"/>
            </a:pPr>
            <a:r>
              <a:rPr lang="ru-RU" sz="1800" dirty="0" smtClean="0"/>
              <a:t>НИКО по истории и обществознанию (6 и 8 классы, 2016 год)</a:t>
            </a:r>
          </a:p>
          <a:p>
            <a:pPr algn="just">
              <a:buSzPct val="150000"/>
              <a:buFont typeface="Wingdings" pitchFamily="2" charset="2"/>
              <a:buChar char="v"/>
            </a:pPr>
            <a:r>
              <a:rPr lang="ru-RU" sz="1800" dirty="0" smtClean="0"/>
              <a:t>ОГЭ и ЕГЭ по истории и обществознанию</a:t>
            </a:r>
          </a:p>
          <a:p>
            <a:pPr algn="just">
              <a:buSzPct val="150000"/>
              <a:buNone/>
            </a:pPr>
            <a:endParaRPr lang="ru-RU" sz="1800" dirty="0" smtClean="0"/>
          </a:p>
          <a:p>
            <a:pPr algn="just">
              <a:buSzPct val="15000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РОЛЬ ОЦЕНОЧНЫХ ПРОЦЕДУР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Конкретизация целей обучения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Формирование трендов в преподавании истории и обществознания / внедрение Историко-культурного стандарта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Стимулирование реализации </a:t>
            </a:r>
            <a:r>
              <a:rPr lang="ru-RU" sz="2000" dirty="0" err="1" smtClean="0"/>
              <a:t>системно-деятельностного</a:t>
            </a:r>
            <a:r>
              <a:rPr lang="ru-RU" sz="2000" dirty="0" smtClean="0"/>
              <a:t> подхода в изучении предметов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FF"/>
                </a:solidFill>
              </a:rPr>
              <a:t>Формирование стандартизированных подходов к оценке учебных достижений обучающихся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16632"/>
            <a:ext cx="81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Исследование компетенций учителей истории. 2015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8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8208912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Общие цели образовательного процесса: школьник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040560"/>
          </a:xfrm>
        </p:spPr>
        <p:txBody>
          <a:bodyPr/>
          <a:lstStyle/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любящий свой край и свое Отечество, уважающий свой народ, его культуру и духовные традиции;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осознанно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активно и заинтересованно познающий мир, осознающий ценность труда, науки и творчества;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Отечеством;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dirty="0" smtClean="0"/>
              <a:t>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62088" cy="1228998"/>
          </a:xfrm>
        </p:spPr>
        <p:txBody>
          <a:bodyPr>
            <a:noAutofit/>
          </a:bodyPr>
          <a:lstStyle/>
          <a:p>
            <a:r>
              <a:rPr lang="ru-RU" alt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Сформированность</a:t>
            </a: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идентичности как жителей определенного края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50208" cy="5040560"/>
          </a:xfrm>
          <a:ln w="57150"/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/>
              <a:t>ВПР</a:t>
            </a:r>
            <a:endParaRPr lang="ru-RU" sz="2800" dirty="0" smtClean="0"/>
          </a:p>
          <a:p>
            <a:pPr indent="0" algn="just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15-25% </a:t>
            </a:r>
            <a:r>
              <a:rPr lang="ru-RU" sz="2600" dirty="0" smtClean="0"/>
              <a:t>не смогли назвать свой регион (республику, край, область) и/или главный город региона</a:t>
            </a:r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2800" b="1" dirty="0" smtClean="0"/>
              <a:t>НИКО по истории. 8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</a:t>
            </a:r>
          </a:p>
          <a:p>
            <a:pPr indent="0" algn="just">
              <a:buNone/>
            </a:pPr>
            <a:r>
              <a:rPr lang="ru-RU" sz="2600" dirty="0" smtClean="0"/>
              <a:t>Не смогли назвать ни одного исторического деятеля своего региона – </a:t>
            </a:r>
            <a:r>
              <a:rPr lang="ru-RU" sz="2600" dirty="0" smtClean="0">
                <a:solidFill>
                  <a:srgbClr val="FF0000"/>
                </a:solidFill>
              </a:rPr>
              <a:t>17-97%!!!!!</a:t>
            </a:r>
          </a:p>
          <a:p>
            <a:pPr indent="0" algn="just">
              <a:buNone/>
            </a:pPr>
            <a:r>
              <a:rPr lang="ru-RU" sz="1400" b="1" dirty="0" smtClean="0"/>
              <a:t>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ru-RU" sz="2800" b="1" dirty="0" smtClean="0"/>
              <a:t>Исследование компетенций учителей истории</a:t>
            </a:r>
          </a:p>
          <a:p>
            <a:pPr indent="0" algn="just">
              <a:buNone/>
            </a:pPr>
            <a:r>
              <a:rPr lang="ru-RU" sz="2600" dirty="0" err="1" smtClean="0">
                <a:solidFill>
                  <a:srgbClr val="FF0000"/>
                </a:solidFill>
              </a:rPr>
              <a:t>Ок</a:t>
            </a:r>
            <a:r>
              <a:rPr lang="ru-RU" sz="2600" dirty="0" smtClean="0">
                <a:solidFill>
                  <a:srgbClr val="FF0000"/>
                </a:solidFill>
              </a:rPr>
              <a:t>. 50% участников </a:t>
            </a:r>
            <a:r>
              <a:rPr lang="ru-RU" sz="2600" dirty="0" smtClean="0"/>
              <a:t>не смогли назвать факты региональной истории, которые можно было бы привести ученикам при изучении истории Великой Отечественной войны и др. событий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Общероссийская гражданская идентичность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00800" cy="29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65460"/>
            <a:ext cx="7200800" cy="279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3429000"/>
            <a:ext cx="4464496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6 и 8 классы: 20 - 25% выполнения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Общероссийская гражданская идентичность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8002588" cy="4497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ОГЭ / ЕГЭ по истории</a:t>
            </a:r>
          </a:p>
          <a:p>
            <a:pPr>
              <a:buFontTx/>
              <a:buChar char="-"/>
            </a:pPr>
            <a:r>
              <a:rPr lang="ru-RU" sz="2400" dirty="0" smtClean="0"/>
              <a:t>история </a:t>
            </a:r>
            <a:r>
              <a:rPr lang="ru-RU" sz="2400" dirty="0" smtClean="0"/>
              <a:t>российской культуры</a:t>
            </a:r>
          </a:p>
          <a:p>
            <a:pPr>
              <a:buFontTx/>
              <a:buChar char="-"/>
            </a:pPr>
            <a:r>
              <a:rPr lang="ru-RU" sz="2400" dirty="0" smtClean="0"/>
              <a:t>История Великой Отечественной войны и другие героические страницы</a:t>
            </a:r>
          </a:p>
          <a:p>
            <a:pPr>
              <a:buFontTx/>
              <a:buChar char="-"/>
            </a:pPr>
            <a:r>
              <a:rPr lang="ru-RU" sz="2400" dirty="0" smtClean="0"/>
              <a:t>выдающиеся </a:t>
            </a:r>
            <a:r>
              <a:rPr lang="ru-RU" sz="2400" dirty="0" smtClean="0"/>
              <a:t>россияне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ОГЭ / ЕГЭ по обществознанию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800" dirty="0" smtClean="0"/>
              <a:t>Конституция РФ</a:t>
            </a:r>
            <a:endParaRPr lang="ru-RU" sz="2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008112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Школьник, принимающий ценность семьи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88432" cy="26026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573016"/>
            <a:ext cx="3744416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6 класс</a:t>
            </a:r>
          </a:p>
          <a:p>
            <a:r>
              <a:rPr lang="ru-RU" sz="1800" dirty="0" smtClean="0"/>
              <a:t>Менее 50% выполнения</a:t>
            </a:r>
          </a:p>
          <a:p>
            <a:r>
              <a:rPr lang="ru-RU" sz="1800" dirty="0" smtClean="0"/>
              <a:t>Аналогичное задание </a:t>
            </a:r>
          </a:p>
          <a:p>
            <a:r>
              <a:rPr lang="ru-RU" sz="1800" dirty="0" smtClean="0"/>
              <a:t>/ выполнение домашних дел / - 64%</a:t>
            </a: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836711"/>
            <a:ext cx="4219760" cy="273630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36450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39% нашли наиболее популярный ответ +1 / 2 предположение – 26% / 4%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93096"/>
            <a:ext cx="3816424" cy="25649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12360" y="479715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Менее 60%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229200"/>
            <a:ext cx="3816424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!!! </a:t>
            </a:r>
            <a:r>
              <a:rPr lang="ru-RU" sz="1800" b="1" u="sng" dirty="0" smtClean="0">
                <a:solidFill>
                  <a:srgbClr val="FF0000"/>
                </a:solidFill>
              </a:rPr>
              <a:t>6 класс</a:t>
            </a:r>
            <a:r>
              <a:rPr lang="ru-RU" sz="1800" b="1" dirty="0" smtClean="0">
                <a:solidFill>
                  <a:srgbClr val="FF0000"/>
                </a:solidFill>
              </a:rPr>
              <a:t> – почему счастливым человека делает его семья – 18%</a:t>
            </a:r>
          </a:p>
          <a:p>
            <a:pPr algn="just"/>
            <a:r>
              <a:rPr lang="ru-RU" sz="1800" b="1" u="sng" dirty="0" smtClean="0">
                <a:solidFill>
                  <a:srgbClr val="FF0000"/>
                </a:solidFill>
              </a:rPr>
              <a:t>8 класс</a:t>
            </a:r>
            <a:r>
              <a:rPr lang="ru-RU" sz="1800" b="1" dirty="0" smtClean="0">
                <a:solidFill>
                  <a:srgbClr val="FF0000"/>
                </a:solidFill>
              </a:rPr>
              <a:t> – почему семья – основа общества – менее 20%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_ФИПИ_2016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_ФИПИ_2016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_rus_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9501</TotalTime>
  <Words>643</Words>
  <Application>Microsoft Office PowerPoint</Application>
  <PresentationFormat>Экран (4:3)</PresentationFormat>
  <Paragraphs>98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Тема1</vt:lpstr>
      <vt:lpstr>Тема_ФИПИ_2016</vt:lpstr>
      <vt:lpstr>Тема_ФИПИ</vt:lpstr>
      <vt:lpstr>1_Тема_ФИПИ_2016</vt:lpstr>
      <vt:lpstr>1_Тема_ФИПИ</vt:lpstr>
      <vt:lpstr>Точечный рисунок</vt:lpstr>
      <vt:lpstr>О подходах к интерпретации результатов государственной итоговой аттестации по истории и обществознанию в целях построения Национальной системы учительского роста   Котова Ольга Алексеевна,  заместитель директора ФГБНУ «ФИПИ», к.ист.н.</vt:lpstr>
      <vt:lpstr>Модернизация Профессионального стандарта педагога</vt:lpstr>
      <vt:lpstr>Система оценки качества социально-гуманитарного образования</vt:lpstr>
      <vt:lpstr>Исследование компетенций учителей истории. 2015 год</vt:lpstr>
      <vt:lpstr>Общие цели образовательного процесса: школьник,</vt:lpstr>
      <vt:lpstr>Сформированность идентичности как жителей определенного края</vt:lpstr>
      <vt:lpstr>Общероссийская гражданская идентичность</vt:lpstr>
      <vt:lpstr>Общероссийская гражданская идентичность</vt:lpstr>
      <vt:lpstr>Школьник, принимающий ценность семьи</vt:lpstr>
      <vt:lpstr>Школьник, осознающий важность образования и самообразования</vt:lpstr>
      <vt:lpstr>Школьник, ориентирующийся в мире профессий</vt:lpstr>
      <vt:lpstr>Деятельностная парадигма обучения</vt:lpstr>
      <vt:lpstr>Использование результатов оценочных процедур</vt:lpstr>
      <vt:lpstr>Слайд 14</vt:lpstr>
    </vt:vector>
  </TitlesOfParts>
  <Company>FIPI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909</cp:revision>
  <cp:lastPrinted>2014-09-25T10:46:37Z</cp:lastPrinted>
  <dcterms:created xsi:type="dcterms:W3CDTF">2005-03-25T14:40:30Z</dcterms:created>
  <dcterms:modified xsi:type="dcterms:W3CDTF">2016-10-27T23:08:32Z</dcterms:modified>
</cp:coreProperties>
</file>