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6" r:id="rId1"/>
    <p:sldMasterId id="2147484401" r:id="rId2"/>
    <p:sldMasterId id="2147484439" r:id="rId3"/>
    <p:sldMasterId id="2147484451" r:id="rId4"/>
    <p:sldMasterId id="2147484464" r:id="rId5"/>
    <p:sldMasterId id="2147484524" r:id="rId6"/>
  </p:sldMasterIdLst>
  <p:notesMasterIdLst>
    <p:notesMasterId r:id="rId29"/>
  </p:notesMasterIdLst>
  <p:handoutMasterIdLst>
    <p:handoutMasterId r:id="rId30"/>
  </p:handoutMasterIdLst>
  <p:sldIdLst>
    <p:sldId id="655" r:id="rId7"/>
    <p:sldId id="660" r:id="rId8"/>
    <p:sldId id="656" r:id="rId9"/>
    <p:sldId id="663" r:id="rId10"/>
    <p:sldId id="661" r:id="rId11"/>
    <p:sldId id="658" r:id="rId12"/>
    <p:sldId id="659" r:id="rId13"/>
    <p:sldId id="666" r:id="rId14"/>
    <p:sldId id="657" r:id="rId15"/>
    <p:sldId id="664" r:id="rId16"/>
    <p:sldId id="651" r:id="rId17"/>
    <p:sldId id="636" r:id="rId18"/>
    <p:sldId id="668" r:id="rId19"/>
    <p:sldId id="630" r:id="rId20"/>
    <p:sldId id="650" r:id="rId21"/>
    <p:sldId id="644" r:id="rId22"/>
    <p:sldId id="646" r:id="rId23"/>
    <p:sldId id="649" r:id="rId24"/>
    <p:sldId id="647" r:id="rId25"/>
    <p:sldId id="671" r:id="rId26"/>
    <p:sldId id="673" r:id="rId27"/>
    <p:sldId id="675" r:id="rId28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DE75"/>
    <a:srgbClr val="CDD2AE"/>
    <a:srgbClr val="ACB579"/>
    <a:srgbClr val="C7E4E3"/>
    <a:srgbClr val="7DBDBD"/>
    <a:srgbClr val="0000CC"/>
    <a:srgbClr val="006666"/>
    <a:srgbClr val="E5EEF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00" autoAdjust="0"/>
    <p:restoredTop sz="95775" autoAdjust="0"/>
  </p:normalViewPr>
  <p:slideViewPr>
    <p:cSldViewPr>
      <p:cViewPr>
        <p:scale>
          <a:sx n="60" d="100"/>
          <a:sy n="60" d="100"/>
        </p:scale>
        <p:origin x="-816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90" y="-90"/>
      </p:cViewPr>
      <p:guideLst>
        <p:guide orient="horz" pos="3130"/>
        <p:guide pos="213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22" tIns="45761" rIns="91522" bIns="45761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30525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22" tIns="45761" rIns="91522" bIns="45761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30525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22" tIns="45761" rIns="91522" bIns="45761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47213"/>
            <a:ext cx="2930525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22" tIns="45761" rIns="91522" bIns="45761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BB5C3F3-6BCE-4492-B757-748717BCA4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17136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8963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1076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44538"/>
            <a:ext cx="497205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5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1225"/>
            <a:ext cx="5408613" cy="4476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168966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8967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9EDF5E9-E244-43F7-9353-CBBAD276D2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06200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Понятное содержание, соответствующее стандарту и школьной программе (соответствующих уровней)</a:t>
            </a:r>
          </a:p>
          <a:p>
            <a:r>
              <a:rPr lang="ru-RU" sz="1200" dirty="0" smtClean="0"/>
              <a:t>Открытые банки</a:t>
            </a:r>
          </a:p>
          <a:p>
            <a:r>
              <a:rPr lang="ru-RU" sz="1200" dirty="0" smtClean="0"/>
              <a:t>Прозрачная система требований и критериев</a:t>
            </a:r>
          </a:p>
          <a:p>
            <a:r>
              <a:rPr lang="ru-RU" sz="1200" dirty="0" smtClean="0"/>
              <a:t>Прозрачная система подготовки экспертов</a:t>
            </a:r>
          </a:p>
          <a:p>
            <a:r>
              <a:rPr lang="ru-RU" sz="1200" dirty="0" smtClean="0"/>
              <a:t>Реальная система общественного обсуждения проектов документов  и результатов процедур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DF5E9-E244-43F7-9353-CBBAD276D272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1315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12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16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20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rava_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166688" y="188913"/>
          <a:ext cx="762000" cy="1104900"/>
        </p:xfrm>
        <a:graphic>
          <a:graphicData uri="http://schemas.openxmlformats.org/presentationml/2006/ole">
            <p:oleObj spid="_x0000_s218191" name="Точечный рисунок" r:id="rId4" imgW="762106" imgH="1104762" progId="PBrush">
              <p:embed/>
            </p:oleObj>
          </a:graphicData>
        </a:graphic>
      </p:graphicFrame>
      <p:pic>
        <p:nvPicPr>
          <p:cNvPr id="6" name="Picture 8" descr="prava_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66688" y="188913"/>
          <a:ext cx="762000" cy="1104900"/>
        </p:xfrm>
        <a:graphic>
          <a:graphicData uri="http://schemas.openxmlformats.org/presentationml/2006/ole">
            <p:oleObj spid="_x0000_s218192" name="Точечный рисунок" r:id="rId5" imgW="762106" imgH="1104762" progId="PBrush">
              <p:embed/>
            </p:oleObj>
          </a:graphicData>
        </a:graphic>
      </p:graphicFrame>
      <p:pic>
        <p:nvPicPr>
          <p:cNvPr id="8" name="Picture 9" descr="prava_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111_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188913"/>
            <a:ext cx="80295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166688" y="188913"/>
          <a:ext cx="762000" cy="1104900"/>
        </p:xfrm>
        <a:graphic>
          <a:graphicData uri="http://schemas.openxmlformats.org/presentationml/2006/ole">
            <p:oleObj spid="_x0000_s218193" name="Точечный рисунок" r:id="rId7" imgW="762106" imgH="1104762" progId="PBrush">
              <p:embed/>
            </p:oleObj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A573E4-C88E-41D0-BD43-E89A80387D80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D22C5-BB9D-4496-876B-78AD0E6E5984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7488" y="1412875"/>
            <a:ext cx="2057400" cy="4713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1412875"/>
            <a:ext cx="6019800" cy="4713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F00E8-7FD7-456E-955D-458091B03781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rava_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4"/>
          <p:cNvGraphicFramePr>
            <a:graphicFrameLocks noChangeAspect="1"/>
          </p:cNvGraphicFramePr>
          <p:nvPr/>
        </p:nvGraphicFramePr>
        <p:xfrm>
          <a:off x="166688" y="188913"/>
          <a:ext cx="762000" cy="1104900"/>
        </p:xfrm>
        <a:graphic>
          <a:graphicData uri="http://schemas.openxmlformats.org/presentationml/2006/ole">
            <p:oleObj spid="_x0000_s219215" name="Точечный рисунок" r:id="rId4" imgW="762106" imgH="1104762" progId="PBrush">
              <p:embed/>
            </p:oleObj>
          </a:graphicData>
        </a:graphic>
      </p:graphicFrame>
      <p:pic>
        <p:nvPicPr>
          <p:cNvPr id="6" name="Picture 8" descr="prava_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14"/>
          <p:cNvGraphicFramePr>
            <a:graphicFrameLocks noChangeAspect="1"/>
          </p:cNvGraphicFramePr>
          <p:nvPr/>
        </p:nvGraphicFramePr>
        <p:xfrm>
          <a:off x="166688" y="188913"/>
          <a:ext cx="762000" cy="1104900"/>
        </p:xfrm>
        <a:graphic>
          <a:graphicData uri="http://schemas.openxmlformats.org/presentationml/2006/ole">
            <p:oleObj spid="_x0000_s219216" name="Точечный рисунок" r:id="rId5" imgW="762106" imgH="1104762" progId="PBrush">
              <p:embed/>
            </p:oleObj>
          </a:graphicData>
        </a:graphic>
      </p:graphicFrame>
      <p:pic>
        <p:nvPicPr>
          <p:cNvPr id="8" name="Picture 9" descr="prava_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111_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188913"/>
            <a:ext cx="80295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1031"/>
          <p:cNvGraphicFramePr>
            <a:graphicFrameLocks noChangeAspect="1"/>
          </p:cNvGraphicFramePr>
          <p:nvPr/>
        </p:nvGraphicFramePr>
        <p:xfrm>
          <a:off x="166688" y="188913"/>
          <a:ext cx="762000" cy="1104900"/>
        </p:xfrm>
        <a:graphic>
          <a:graphicData uri="http://schemas.openxmlformats.org/presentationml/2006/ole">
            <p:oleObj spid="_x0000_s219217" name="Точечный рисунок" r:id="rId7" imgW="762106" imgH="1104762" progId="PBrush">
              <p:embed/>
            </p:oleObj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795675-E7BF-483D-AFE4-EC4FACA4273E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9D18E-962C-40DC-9010-CC2C1A0571E4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17E19-AB59-459F-91B4-BDC8DE00538E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2852739"/>
            <a:ext cx="3924300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33900" y="2852739"/>
            <a:ext cx="3925888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8AB2C-C8DB-4EDB-ABF9-90CCF941143F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0F7E9-C086-42AD-B36B-E7A413969749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8426F-4D3A-4B0D-80EE-02AA1E134EFF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BC8F8-C9A9-408F-8045-9907C7E1DC71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D141B-D261-4F81-BA32-1696CA59E21C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8136B-6ED6-4B8C-883E-3A4270BC80E4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F1F10-3979-41A7-B151-F40B1ECE361E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A65A1-E63F-4D8F-AD51-E8F14BCFA386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7488" y="1412875"/>
            <a:ext cx="2057400" cy="4713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1412875"/>
            <a:ext cx="6019800" cy="4713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4011C-9226-4635-B287-05C4208DBBBA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rava_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4"/>
          <p:cNvGraphicFramePr>
            <a:graphicFrameLocks noChangeAspect="1"/>
          </p:cNvGraphicFramePr>
          <p:nvPr/>
        </p:nvGraphicFramePr>
        <p:xfrm>
          <a:off x="166688" y="188913"/>
          <a:ext cx="762000" cy="1104900"/>
        </p:xfrm>
        <a:graphic>
          <a:graphicData uri="http://schemas.openxmlformats.org/presentationml/2006/ole">
            <p:oleObj spid="_x0000_s220239" name="Точечный рисунок" r:id="rId4" imgW="762106" imgH="1104762" progId="PBrush">
              <p:embed/>
            </p:oleObj>
          </a:graphicData>
        </a:graphic>
      </p:graphicFrame>
      <p:pic>
        <p:nvPicPr>
          <p:cNvPr id="6" name="Picture 8" descr="prava_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14"/>
          <p:cNvGraphicFramePr>
            <a:graphicFrameLocks noChangeAspect="1"/>
          </p:cNvGraphicFramePr>
          <p:nvPr/>
        </p:nvGraphicFramePr>
        <p:xfrm>
          <a:off x="166688" y="188913"/>
          <a:ext cx="762000" cy="1104900"/>
        </p:xfrm>
        <a:graphic>
          <a:graphicData uri="http://schemas.openxmlformats.org/presentationml/2006/ole">
            <p:oleObj spid="_x0000_s220240" name="Точечный рисунок" r:id="rId5" imgW="762106" imgH="1104762" progId="PBrush">
              <p:embed/>
            </p:oleObj>
          </a:graphicData>
        </a:graphic>
      </p:graphicFrame>
      <p:pic>
        <p:nvPicPr>
          <p:cNvPr id="8" name="Picture 9" descr="prava_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111_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188913"/>
            <a:ext cx="80295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1031"/>
          <p:cNvGraphicFramePr>
            <a:graphicFrameLocks noChangeAspect="1"/>
          </p:cNvGraphicFramePr>
          <p:nvPr/>
        </p:nvGraphicFramePr>
        <p:xfrm>
          <a:off x="166688" y="188913"/>
          <a:ext cx="762000" cy="1104900"/>
        </p:xfrm>
        <a:graphic>
          <a:graphicData uri="http://schemas.openxmlformats.org/presentationml/2006/ole">
            <p:oleObj spid="_x0000_s220241" name="Точечный рисунок" r:id="rId7" imgW="762106" imgH="1104762" progId="PBrush">
              <p:embed/>
            </p:oleObj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074319-95EB-4766-8293-643CBC2F9C8D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C1C5B-1D71-41FE-81A7-77CAC8E1EF2A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51628-8834-44D3-8ED3-20BE2CC978E0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2852739"/>
            <a:ext cx="3924300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33900" y="2852739"/>
            <a:ext cx="3925888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448BC-80AE-45C7-B76B-80E28721B6FC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09C21-8DD1-473A-B0C8-C315344901EF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28F4B-585A-4EA6-B096-2EF62C28AD5D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EEF44-857E-4834-B0F7-57F2C5B50763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A28C2-2F0E-4AE1-B4A6-E17CDCC42DA3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9FB60-00CC-42C7-8D2E-DB1550BD7601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1D3A5-02C7-4666-995D-1FB2AAC7FF04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EFF8A-91DA-46AC-9BE1-3777C71CA4F7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7488" y="1412875"/>
            <a:ext cx="2057400" cy="4713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1412875"/>
            <a:ext cx="6019800" cy="4713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5C57A-92A7-4786-944E-23AD3344F800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188913"/>
            <a:ext cx="990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rava_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111_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88913"/>
            <a:ext cx="80295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C8E553-C3E2-4D6D-B41B-A1066EDD41CF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D3030-D1F8-4EFB-BEFF-2F81120970D7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ACCE1-E979-46EB-B7A3-3FC091904180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852738"/>
            <a:ext cx="3924300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33900" y="2852738"/>
            <a:ext cx="3925888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C166B-1B61-4058-BA9C-BE636807E7E2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132F2-BDAF-476E-A252-B834318FB637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82F76-58D7-4E01-9881-3CFA573C526B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2852739"/>
            <a:ext cx="3924300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33900" y="2852739"/>
            <a:ext cx="3925888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C6E75-5737-45D6-936B-8F0BBB99D033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77C67-15A0-4F7C-99A8-E669A3EEDFDF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1B1CE-0B50-4DAA-BEAB-2C035BECB1E8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F7FCF-9DDE-4726-B07E-71D4C9D6D1D6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71C6A-CD48-4D5A-8B6D-EA33080E0663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7488" y="1412875"/>
            <a:ext cx="2057400" cy="4713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1412875"/>
            <a:ext cx="6019800" cy="4713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C9D79-1F8D-4887-BA15-3FB67D59FDED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412875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2852738"/>
            <a:ext cx="8002588" cy="32734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11F63A-2FA5-4730-AC25-B16A37E5EC9D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rava_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4"/>
          <p:cNvGraphicFramePr>
            <a:graphicFrameLocks noChangeAspect="1"/>
          </p:cNvGraphicFramePr>
          <p:nvPr/>
        </p:nvGraphicFramePr>
        <p:xfrm>
          <a:off x="166688" y="188913"/>
          <a:ext cx="762000" cy="1104900"/>
        </p:xfrm>
        <a:graphic>
          <a:graphicData uri="http://schemas.openxmlformats.org/presentationml/2006/ole">
            <p:oleObj spid="_x0000_s223311" name="Точечный рисунок" r:id="rId4" imgW="762106" imgH="1104762" progId="PBrush">
              <p:embed/>
            </p:oleObj>
          </a:graphicData>
        </a:graphic>
      </p:graphicFrame>
      <p:pic>
        <p:nvPicPr>
          <p:cNvPr id="6" name="Picture 8" descr="prava_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14"/>
          <p:cNvGraphicFramePr>
            <a:graphicFrameLocks noChangeAspect="1"/>
          </p:cNvGraphicFramePr>
          <p:nvPr/>
        </p:nvGraphicFramePr>
        <p:xfrm>
          <a:off x="166688" y="188913"/>
          <a:ext cx="762000" cy="1104900"/>
        </p:xfrm>
        <a:graphic>
          <a:graphicData uri="http://schemas.openxmlformats.org/presentationml/2006/ole">
            <p:oleObj spid="_x0000_s223312" name="Точечный рисунок" r:id="rId5" imgW="762106" imgH="1104762" progId="PBrush">
              <p:embed/>
            </p:oleObj>
          </a:graphicData>
        </a:graphic>
      </p:graphicFrame>
      <p:pic>
        <p:nvPicPr>
          <p:cNvPr id="8" name="Picture 9" descr="prava_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111_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188913"/>
            <a:ext cx="80295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1031"/>
          <p:cNvGraphicFramePr>
            <a:graphicFrameLocks noChangeAspect="1"/>
          </p:cNvGraphicFramePr>
          <p:nvPr/>
        </p:nvGraphicFramePr>
        <p:xfrm>
          <a:off x="166688" y="188913"/>
          <a:ext cx="762000" cy="1104900"/>
        </p:xfrm>
        <a:graphic>
          <a:graphicData uri="http://schemas.openxmlformats.org/presentationml/2006/ole">
            <p:oleObj spid="_x0000_s223313" name="Точечный рисунок" r:id="rId7" imgW="762106" imgH="1104762" progId="PBrush">
              <p:embed/>
            </p:oleObj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48BE33-41B0-40C4-A3D2-58B77033C4C7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2D346-63FE-4A94-B76B-40BB0DD45B15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C7F90-D696-4B51-A341-EADA7BD17E1E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2852739"/>
            <a:ext cx="3924300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33900" y="2852739"/>
            <a:ext cx="3925888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A5397-1E04-4C89-AC5D-61B55A5CFC16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C11E0-911B-4984-AB0D-77DC48A5C324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560AF-26F8-4E82-8BED-7208539922CD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C7ED7-B678-43FA-8716-9287602AFF49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E57C5-D3C4-4081-8D99-B67C5B6E86F8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BACA0-667C-4B4B-87E0-8D8685AE98B4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81622-CE39-4F8E-97D1-833DFBB5CA58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14FA2-AB97-4E18-8956-3CCF24D1ACD1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7488" y="1412875"/>
            <a:ext cx="2057400" cy="4713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1412875"/>
            <a:ext cx="6019800" cy="4713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DEB11-9167-4936-AC4A-87C6DFBCA060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rava_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4"/>
          <p:cNvGraphicFramePr>
            <a:graphicFrameLocks noChangeAspect="1"/>
          </p:cNvGraphicFramePr>
          <p:nvPr/>
        </p:nvGraphicFramePr>
        <p:xfrm>
          <a:off x="166688" y="188913"/>
          <a:ext cx="762000" cy="1104900"/>
        </p:xfrm>
        <a:graphic>
          <a:graphicData uri="http://schemas.openxmlformats.org/presentationml/2006/ole">
            <p:oleObj spid="_x0000_s224335" name="Точечный рисунок" r:id="rId4" imgW="762106" imgH="1104762" progId="PBrush">
              <p:embed/>
            </p:oleObj>
          </a:graphicData>
        </a:graphic>
      </p:graphicFrame>
      <p:pic>
        <p:nvPicPr>
          <p:cNvPr id="6" name="Picture 8" descr="prava_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14"/>
          <p:cNvGraphicFramePr>
            <a:graphicFrameLocks noChangeAspect="1"/>
          </p:cNvGraphicFramePr>
          <p:nvPr/>
        </p:nvGraphicFramePr>
        <p:xfrm>
          <a:off x="166688" y="188913"/>
          <a:ext cx="762000" cy="1104900"/>
        </p:xfrm>
        <a:graphic>
          <a:graphicData uri="http://schemas.openxmlformats.org/presentationml/2006/ole">
            <p:oleObj spid="_x0000_s224336" name="Точечный рисунок" r:id="rId5" imgW="762106" imgH="1104762" progId="PBrush">
              <p:embed/>
            </p:oleObj>
          </a:graphicData>
        </a:graphic>
      </p:graphicFrame>
      <p:pic>
        <p:nvPicPr>
          <p:cNvPr id="8" name="Picture 9" descr="prava_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111_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188913"/>
            <a:ext cx="80295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1031"/>
          <p:cNvGraphicFramePr>
            <a:graphicFrameLocks noChangeAspect="1"/>
          </p:cNvGraphicFramePr>
          <p:nvPr/>
        </p:nvGraphicFramePr>
        <p:xfrm>
          <a:off x="166688" y="188913"/>
          <a:ext cx="762000" cy="1104900"/>
        </p:xfrm>
        <a:graphic>
          <a:graphicData uri="http://schemas.openxmlformats.org/presentationml/2006/ole">
            <p:oleObj spid="_x0000_s224337" name="Точечный рисунок" r:id="rId7" imgW="762106" imgH="1104762" progId="PBrush">
              <p:embed/>
            </p:oleObj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79BB39-FBD1-40C0-95CD-70EB0E5C695C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00590-7EE0-4F67-9188-CA279D424A28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C417C-1193-412A-85CE-ABF503BD448A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6ECBC-0636-42BA-8F83-DC71FBDA4AE9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2852739"/>
            <a:ext cx="3924300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33900" y="2852739"/>
            <a:ext cx="3925888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098A4-61C8-464A-B5A7-D7CE7B025CDE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D797C-8D8B-46EF-8864-B974FD7F0278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C95D4-3895-4143-9DEC-6C198EFBAA1E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28B49-E24B-4E1A-8D07-B947A5696440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A44BA-83EB-407D-A7F2-95390D475B8B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A6CEF-EFD8-4557-9C6B-D0B53C6713CD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BF158-1DB9-44F4-AAD2-4E6E059665E8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7488" y="1412875"/>
            <a:ext cx="2057400" cy="4713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1412875"/>
            <a:ext cx="6019800" cy="4713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E36E9-5ED1-4E4F-BBAD-30F10C1B63F7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ECCC-5DE0-45B1-9558-101499901636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2380A-09C3-4A3C-8110-921A1DCAF3FB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953A6-64B6-41E3-862B-DC2A7B83435F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5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oleObject" Target="../embeddings/oleObject9.bin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oleObject" Target="../embeddings/oleObject13.bin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oleObject" Target="../embeddings/oleObject17.bin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6000">
              <a:schemeClr val="accent1">
                <a:lumMod val="35000"/>
              </a:schemeClr>
            </a:gs>
            <a:gs pos="34172">
              <a:srgbClr val="E0EBEC"/>
            </a:gs>
            <a:gs pos="90000">
              <a:srgbClr val="D8E6E8"/>
            </a:gs>
            <a:gs pos="22000">
              <a:schemeClr val="accent1">
                <a:shade val="67500"/>
                <a:satMod val="115000"/>
                <a:alpha val="67000"/>
              </a:schemeClr>
            </a:gs>
            <a:gs pos="78000">
              <a:srgbClr val="EEF5F6">
                <a:alpha val="78000"/>
              </a:srgbClr>
            </a:gs>
            <a:gs pos="53328">
              <a:srgbClr val="F9FBFC"/>
            </a:gs>
            <a:gs pos="46000">
              <a:srgbClr val="F3FAFB">
                <a:lumMod val="18000"/>
                <a:lumOff val="82000"/>
                <a:alpha val="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41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58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52738"/>
            <a:ext cx="8002588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fld id="{20064260-8D04-4C1D-BF4A-EB4C60F8FF69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pic>
        <p:nvPicPr>
          <p:cNvPr id="35865" name="Picture 8" descr="prava_ru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859" name="Object 19"/>
          <p:cNvGraphicFramePr>
            <a:graphicFrameLocks noChangeAspect="1"/>
          </p:cNvGraphicFramePr>
          <p:nvPr/>
        </p:nvGraphicFramePr>
        <p:xfrm>
          <a:off x="166688" y="188913"/>
          <a:ext cx="762000" cy="1104900"/>
        </p:xfrm>
        <a:graphic>
          <a:graphicData uri="http://schemas.openxmlformats.org/presentationml/2006/ole">
            <p:oleObj spid="_x0000_s35885" name="Точечный рисунок" r:id="rId15" imgW="762106" imgH="1104762" progId="PBrush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627" r:id="rId1"/>
    <p:sldLayoutId id="2147484565" r:id="rId2"/>
    <p:sldLayoutId id="2147484564" r:id="rId3"/>
    <p:sldLayoutId id="2147484563" r:id="rId4"/>
    <p:sldLayoutId id="2147484562" r:id="rId5"/>
    <p:sldLayoutId id="2147484561" r:id="rId6"/>
    <p:sldLayoutId id="2147484560" r:id="rId7"/>
    <p:sldLayoutId id="2147484559" r:id="rId8"/>
    <p:sldLayoutId id="2147484558" r:id="rId9"/>
    <p:sldLayoutId id="2147484557" r:id="rId10"/>
    <p:sldLayoutId id="2147484556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41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52738"/>
            <a:ext cx="8002588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fld id="{ED50F3BA-7D58-4B2E-99D5-216B852F3695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pic>
        <p:nvPicPr>
          <p:cNvPr id="37896" name="Picture 8" descr="prava_ru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890" name="Object 14"/>
          <p:cNvGraphicFramePr>
            <a:graphicFrameLocks noChangeAspect="1"/>
          </p:cNvGraphicFramePr>
          <p:nvPr/>
        </p:nvGraphicFramePr>
        <p:xfrm>
          <a:off x="166688" y="188913"/>
          <a:ext cx="762000" cy="1104900"/>
        </p:xfrm>
        <a:graphic>
          <a:graphicData uri="http://schemas.openxmlformats.org/presentationml/2006/ole">
            <p:oleObj spid="_x0000_s37916" name="Точечный рисунок" r:id="rId15" imgW="762106" imgH="1104762" progId="PBrush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628" r:id="rId1"/>
    <p:sldLayoutId id="2147484575" r:id="rId2"/>
    <p:sldLayoutId id="2147484574" r:id="rId3"/>
    <p:sldLayoutId id="2147484573" r:id="rId4"/>
    <p:sldLayoutId id="2147484572" r:id="rId5"/>
    <p:sldLayoutId id="2147484571" r:id="rId6"/>
    <p:sldLayoutId id="2147484570" r:id="rId7"/>
    <p:sldLayoutId id="2147484569" r:id="rId8"/>
    <p:sldLayoutId id="2147484568" r:id="rId9"/>
    <p:sldLayoutId id="2147484567" r:id="rId10"/>
    <p:sldLayoutId id="2147484566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6000">
              <a:schemeClr val="accent1">
                <a:lumMod val="35000"/>
              </a:schemeClr>
            </a:gs>
            <a:gs pos="34172">
              <a:srgbClr val="E0EBEC"/>
            </a:gs>
            <a:gs pos="90000">
              <a:srgbClr val="D8E6E8"/>
            </a:gs>
            <a:gs pos="22000">
              <a:schemeClr val="accent1">
                <a:shade val="67500"/>
                <a:satMod val="115000"/>
                <a:alpha val="67000"/>
              </a:schemeClr>
            </a:gs>
            <a:gs pos="78000">
              <a:srgbClr val="EEF5F6">
                <a:alpha val="78000"/>
              </a:srgbClr>
            </a:gs>
            <a:gs pos="53328">
              <a:srgbClr val="F9FBFC"/>
            </a:gs>
            <a:gs pos="46000">
              <a:srgbClr val="F3FAFB">
                <a:lumMod val="18000"/>
                <a:lumOff val="82000"/>
                <a:alpha val="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41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52738"/>
            <a:ext cx="8002588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fld id="{88D4507D-D976-4D00-B9BF-4B9A3067832C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pic>
        <p:nvPicPr>
          <p:cNvPr id="39944" name="Picture 8" descr="prava_ru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938" name="Object 14"/>
          <p:cNvGraphicFramePr>
            <a:graphicFrameLocks noChangeAspect="1"/>
          </p:cNvGraphicFramePr>
          <p:nvPr/>
        </p:nvGraphicFramePr>
        <p:xfrm>
          <a:off x="166688" y="188913"/>
          <a:ext cx="762000" cy="1104900"/>
        </p:xfrm>
        <a:graphic>
          <a:graphicData uri="http://schemas.openxmlformats.org/presentationml/2006/ole">
            <p:oleObj spid="_x0000_s39964" name="Точечный рисунок" r:id="rId15" imgW="762106" imgH="1104762" progId="PBrush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585" r:id="rId2"/>
    <p:sldLayoutId id="2147484584" r:id="rId3"/>
    <p:sldLayoutId id="2147484583" r:id="rId4"/>
    <p:sldLayoutId id="2147484582" r:id="rId5"/>
    <p:sldLayoutId id="2147484581" r:id="rId6"/>
    <p:sldLayoutId id="2147484580" r:id="rId7"/>
    <p:sldLayoutId id="2147484579" r:id="rId8"/>
    <p:sldLayoutId id="2147484578" r:id="rId9"/>
    <p:sldLayoutId id="2147484577" r:id="rId10"/>
    <p:sldLayoutId id="2147484576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6000">
              <a:schemeClr val="accent1">
                <a:lumMod val="35000"/>
              </a:schemeClr>
            </a:gs>
            <a:gs pos="34172">
              <a:srgbClr val="E0EBEC"/>
            </a:gs>
            <a:gs pos="90000">
              <a:srgbClr val="D8E6E8"/>
            </a:gs>
            <a:gs pos="22000">
              <a:schemeClr val="accent1">
                <a:shade val="67500"/>
                <a:satMod val="115000"/>
                <a:alpha val="67000"/>
              </a:schemeClr>
            </a:gs>
            <a:gs pos="78000">
              <a:srgbClr val="EEF5F6">
                <a:alpha val="78000"/>
              </a:srgbClr>
            </a:gs>
            <a:gs pos="53328">
              <a:srgbClr val="F9FBFC"/>
            </a:gs>
            <a:gs pos="46000">
              <a:srgbClr val="F3FAFB">
                <a:lumMod val="18000"/>
                <a:lumOff val="82000"/>
                <a:alpha val="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41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52738"/>
            <a:ext cx="8002588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29CB39E-6F95-4131-81F8-044AC9BAD761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pic>
        <p:nvPicPr>
          <p:cNvPr id="76806" name="Picture 7" descr="logo_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88913"/>
            <a:ext cx="990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8" descr="prava_ru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8" name="Picture 9" descr="logo_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388" y="188913"/>
            <a:ext cx="990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30" r:id="rId1"/>
    <p:sldLayoutId id="2147484595" r:id="rId2"/>
    <p:sldLayoutId id="2147484594" r:id="rId3"/>
    <p:sldLayoutId id="2147484593" r:id="rId4"/>
    <p:sldLayoutId id="2147484592" r:id="rId5"/>
    <p:sldLayoutId id="2147484591" r:id="rId6"/>
    <p:sldLayoutId id="2147484590" r:id="rId7"/>
    <p:sldLayoutId id="2147484589" r:id="rId8"/>
    <p:sldLayoutId id="2147484588" r:id="rId9"/>
    <p:sldLayoutId id="2147484587" r:id="rId10"/>
    <p:sldLayoutId id="2147484586" r:id="rId11"/>
    <p:sldLayoutId id="2147484631" r:id="rId12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41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52738"/>
            <a:ext cx="8002588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fld id="{BBFB268B-6B3F-4695-A21C-E3B2432F7616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pic>
        <p:nvPicPr>
          <p:cNvPr id="41992" name="Picture 8" descr="prava_ru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986" name="Object 14"/>
          <p:cNvGraphicFramePr>
            <a:graphicFrameLocks noChangeAspect="1"/>
          </p:cNvGraphicFramePr>
          <p:nvPr/>
        </p:nvGraphicFramePr>
        <p:xfrm>
          <a:off x="166688" y="188913"/>
          <a:ext cx="762000" cy="1104900"/>
        </p:xfrm>
        <a:graphic>
          <a:graphicData uri="http://schemas.openxmlformats.org/presentationml/2006/ole">
            <p:oleObj spid="_x0000_s42012" name="Точечный рисунок" r:id="rId15" imgW="762106" imgH="1104762" progId="PBrush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632" r:id="rId1"/>
    <p:sldLayoutId id="2147484605" r:id="rId2"/>
    <p:sldLayoutId id="2147484604" r:id="rId3"/>
    <p:sldLayoutId id="2147484603" r:id="rId4"/>
    <p:sldLayoutId id="2147484602" r:id="rId5"/>
    <p:sldLayoutId id="2147484601" r:id="rId6"/>
    <p:sldLayoutId id="2147484600" r:id="rId7"/>
    <p:sldLayoutId id="2147484599" r:id="rId8"/>
    <p:sldLayoutId id="2147484598" r:id="rId9"/>
    <p:sldLayoutId id="2147484597" r:id="rId10"/>
    <p:sldLayoutId id="2147484596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41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52738"/>
            <a:ext cx="8002588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fld id="{AE1163F7-8C97-49CC-8580-C0A2A2E2364E}" type="datetime1">
              <a:rPr lang="ru-RU" altLang="ru-RU"/>
              <a:pPr>
                <a:defRPr/>
              </a:pPr>
              <a:t>28.10.2016</a:t>
            </a:fld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pic>
        <p:nvPicPr>
          <p:cNvPr id="44040" name="Picture 8" descr="prava_ru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4034" name="Object 14"/>
          <p:cNvGraphicFramePr>
            <a:graphicFrameLocks noChangeAspect="1"/>
          </p:cNvGraphicFramePr>
          <p:nvPr/>
        </p:nvGraphicFramePr>
        <p:xfrm>
          <a:off x="166688" y="188913"/>
          <a:ext cx="762000" cy="1104900"/>
        </p:xfrm>
        <a:graphic>
          <a:graphicData uri="http://schemas.openxmlformats.org/presentationml/2006/ole">
            <p:oleObj spid="_x0000_s44060" name="Точечный рисунок" r:id="rId15" imgW="762106" imgH="1104762" progId="PBrush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15" r:id="rId2"/>
    <p:sldLayoutId id="2147484614" r:id="rId3"/>
    <p:sldLayoutId id="2147484613" r:id="rId4"/>
    <p:sldLayoutId id="2147484612" r:id="rId5"/>
    <p:sldLayoutId id="2147484611" r:id="rId6"/>
    <p:sldLayoutId id="2147484610" r:id="rId7"/>
    <p:sldLayoutId id="2147484609" r:id="rId8"/>
    <p:sldLayoutId id="2147484608" r:id="rId9"/>
    <p:sldLayoutId id="2147484607" r:id="rId10"/>
    <p:sldLayoutId id="2147484606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564904"/>
            <a:ext cx="8640960" cy="1470025"/>
          </a:xfrm>
        </p:spPr>
        <p:txBody>
          <a:bodyPr/>
          <a:lstStyle/>
          <a:p>
            <a:r>
              <a:rPr lang="ru-RU" sz="3300" b="1" i="1" dirty="0">
                <a:solidFill>
                  <a:schemeClr val="accent1">
                    <a:lumMod val="10000"/>
                  </a:schemeClr>
                </a:solidFill>
              </a:rPr>
              <a:t>О подходах </a:t>
            </a:r>
            <a:r>
              <a:rPr lang="en-US" sz="3300" b="1" i="1" dirty="0" smtClean="0">
                <a:solidFill>
                  <a:schemeClr val="accent1">
                    <a:lumMod val="10000"/>
                  </a:schemeClr>
                </a:solidFill>
              </a:rPr>
              <a:t/>
            </a:r>
            <a:br>
              <a:rPr lang="en-US" sz="3300" b="1" i="1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ru-RU" sz="3300" b="1" i="1" dirty="0" smtClean="0">
                <a:solidFill>
                  <a:schemeClr val="accent1">
                    <a:lumMod val="10000"/>
                  </a:schemeClr>
                </a:solidFill>
              </a:rPr>
              <a:t>к </a:t>
            </a:r>
            <a:r>
              <a:rPr lang="ru-RU" sz="3300" b="1" i="1" dirty="0">
                <a:solidFill>
                  <a:schemeClr val="accent1">
                    <a:lumMod val="10000"/>
                  </a:schemeClr>
                </a:solidFill>
              </a:rPr>
              <a:t>интерпретации результатов государственной итоговой аттестации по математике </a:t>
            </a:r>
            <a:r>
              <a:rPr lang="en-US" sz="3300" b="1" i="1" dirty="0" smtClean="0">
                <a:solidFill>
                  <a:schemeClr val="accent1">
                    <a:lumMod val="10000"/>
                  </a:schemeClr>
                </a:solidFill>
              </a:rPr>
              <a:t/>
            </a:r>
            <a:br>
              <a:rPr lang="en-US" sz="3300" b="1" i="1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ru-RU" sz="3300" b="1" i="1" dirty="0" smtClean="0">
                <a:solidFill>
                  <a:schemeClr val="accent1">
                    <a:lumMod val="10000"/>
                  </a:schemeClr>
                </a:solidFill>
              </a:rPr>
              <a:t>в </a:t>
            </a:r>
            <a:r>
              <a:rPr lang="ru-RU" sz="3300" b="1" i="1" dirty="0">
                <a:solidFill>
                  <a:schemeClr val="accent1">
                    <a:lumMod val="10000"/>
                  </a:schemeClr>
                </a:solidFill>
              </a:rPr>
              <a:t>целях построения Национальной системы учительского </a:t>
            </a:r>
            <a:r>
              <a:rPr lang="ru-RU" sz="3300" b="1" i="1" dirty="0" smtClean="0">
                <a:solidFill>
                  <a:schemeClr val="accent1">
                    <a:lumMod val="10000"/>
                  </a:schemeClr>
                </a:solidFill>
              </a:rPr>
              <a:t>роста</a:t>
            </a:r>
            <a:endParaRPr lang="ru-RU" sz="3300" b="1" i="1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611560" y="5105400"/>
            <a:ext cx="6400800" cy="1752600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b="1" dirty="0" smtClean="0"/>
              <a:t>Ященко Иван Валериевич</a:t>
            </a:r>
          </a:p>
          <a:p>
            <a:pPr marL="0" indent="0" algn="l">
              <a:buNone/>
            </a:pPr>
            <a:r>
              <a:rPr lang="ru-RU" sz="2000" b="1" dirty="0" smtClean="0"/>
              <a:t>Руководитель ФКР ЕГЭ по математике</a:t>
            </a:r>
            <a:endParaRPr lang="ru-RU" sz="2000" b="1" dirty="0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-26988"/>
            <a:ext cx="111601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86287271"/>
      </p:ext>
    </p:extLst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224136"/>
          </a:xfrm>
        </p:spPr>
        <p:txBody>
          <a:bodyPr/>
          <a:lstStyle/>
          <a:p>
            <a:r>
              <a:rPr lang="ru-RU" sz="2800" b="1" kern="12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Результаты ЕГЭ: информация о работе всей системы </a:t>
            </a:r>
            <a:endParaRPr lang="ru-RU" sz="2800" b="1" kern="12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064252" cy="4641379"/>
          </a:xfrm>
        </p:spPr>
        <p:txBody>
          <a:bodyPr/>
          <a:lstStyle/>
          <a:p>
            <a:r>
              <a:rPr lang="ru-RU" sz="2600" dirty="0" smtClean="0"/>
              <a:t>Индивидуальные достижения и проблемы</a:t>
            </a:r>
          </a:p>
          <a:p>
            <a:pPr lvl="1"/>
            <a:r>
              <a:rPr lang="ru-RU" sz="2600" dirty="0" smtClean="0"/>
              <a:t>Вопросы подготовки участника</a:t>
            </a:r>
          </a:p>
          <a:p>
            <a:pPr>
              <a:spcBef>
                <a:spcPts val="1800"/>
              </a:spcBef>
            </a:pPr>
            <a:r>
              <a:rPr lang="ru-RU" sz="2600" dirty="0" smtClean="0"/>
              <a:t>Системные достижения и проблемы</a:t>
            </a:r>
          </a:p>
          <a:p>
            <a:pPr lvl="1"/>
            <a:r>
              <a:rPr lang="ru-RU" sz="2600" dirty="0" smtClean="0"/>
              <a:t>Вопросы работы учителя, школы, региона</a:t>
            </a:r>
          </a:p>
          <a:p>
            <a:pPr lvl="1"/>
            <a:r>
              <a:rPr lang="ru-RU" sz="2600" dirty="0" smtClean="0"/>
              <a:t>Системные проблемы содержания программ, учебных пособий, подготовки учителей</a:t>
            </a:r>
          </a:p>
          <a:p>
            <a:pPr lvl="1"/>
            <a:r>
              <a:rPr lang="ru-RU" sz="2600" dirty="0" smtClean="0"/>
              <a:t>Выявление успешных практик</a:t>
            </a:r>
          </a:p>
          <a:p>
            <a:pPr lvl="1"/>
            <a:r>
              <a:rPr lang="ru-RU" sz="2600" dirty="0" smtClean="0"/>
              <a:t>Конкретные направления совершенствования преподавания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701120754"/>
      </p:ext>
    </p:extLst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0"/>
            <a:ext cx="7724775" cy="1143000"/>
          </a:xfrm>
        </p:spPr>
        <p:txBody>
          <a:bodyPr/>
          <a:lstStyle/>
          <a:p>
            <a:pPr>
              <a:defRPr/>
            </a:pPr>
            <a:r>
              <a:rPr lang="ru-RU" alt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ЕГЭ по математике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513"/>
            <a:ext cx="8820150" cy="5545138"/>
          </a:xfrm>
        </p:spPr>
        <p:txBody>
          <a:bodyPr/>
          <a:lstStyle/>
          <a:p>
            <a:pPr indent="0" algn="just">
              <a:spcBef>
                <a:spcPts val="1200"/>
              </a:spcBef>
              <a:buFontTx/>
              <a:buNone/>
              <a:defRPr/>
            </a:pPr>
            <a:endParaRPr lang="ru-RU" sz="900" dirty="0" smtClean="0">
              <a:latin typeface="Calibri" pitchFamily="34" charset="0"/>
            </a:endParaRPr>
          </a:p>
          <a:p>
            <a:pPr algn="just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ru-RU" sz="2800" dirty="0" smtClean="0">
                <a:latin typeface="Calibri" pitchFamily="34" charset="0"/>
              </a:rPr>
              <a:t> 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С 2010 г. в КИМ ЕГЭ по математике нет заданий с выбором ответа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Calibri" pitchFamily="34" charset="0"/>
              </a:rPr>
              <a:t>С 2015 года проводится на двух уровнях:</a:t>
            </a:r>
          </a:p>
          <a:p>
            <a:pPr lvl="1" algn="just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ru-RU" sz="2000" dirty="0" smtClean="0">
                <a:latin typeface="Calibri" pitchFamily="34" charset="0"/>
              </a:rPr>
              <a:t> на базовом</a:t>
            </a:r>
          </a:p>
          <a:p>
            <a:pPr lvl="2" algn="just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ru-RU" sz="1600" dirty="0">
                <a:latin typeface="Calibri" pitchFamily="34" charset="0"/>
              </a:rPr>
              <a:t>для подтверждения  математической подготовки, необходимой в обычный жизни и продолжению образования по профессиям, где математика </a:t>
            </a:r>
            <a:r>
              <a:rPr lang="ru-RU" sz="1600" dirty="0" smtClean="0">
                <a:latin typeface="Calibri" pitchFamily="34" charset="0"/>
              </a:rPr>
              <a:t>не учитывается при приеме</a:t>
            </a:r>
            <a:endParaRPr lang="ru-RU" sz="1600" dirty="0">
              <a:latin typeface="Calibri" pitchFamily="34" charset="0"/>
            </a:endParaRPr>
          </a:p>
          <a:p>
            <a:pPr lvl="1" algn="just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ru-RU" sz="2000" dirty="0" smtClean="0">
                <a:latin typeface="Calibri" pitchFamily="34" charset="0"/>
              </a:rPr>
              <a:t>Профильном </a:t>
            </a:r>
          </a:p>
          <a:p>
            <a:pPr lvl="2" algn="just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Calibri" pitchFamily="34" charset="0"/>
              </a:rPr>
              <a:t>для поступления на специальности, где математика учитывается при приеме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ru-RU" sz="2400" dirty="0">
                <a:latin typeface="Calibri" pitchFamily="34" charset="0"/>
              </a:rPr>
              <a:t>Э</a:t>
            </a:r>
            <a:r>
              <a:rPr lang="ru-RU" sz="2400" dirty="0" smtClean="0">
                <a:latin typeface="Calibri" pitchFamily="34" charset="0"/>
              </a:rPr>
              <a:t>кзаменационная модель базового экзамена не менялась 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Calibri" pitchFamily="34" charset="0"/>
              </a:rPr>
              <a:t>Минимальные изменения в экзамена профильного уровня </a:t>
            </a:r>
          </a:p>
          <a:p>
            <a:pPr lvl="1" algn="just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ru-RU" sz="2000" dirty="0" smtClean="0">
                <a:latin typeface="Calibri" pitchFamily="34" charset="0"/>
              </a:rPr>
              <a:t>Удалены два задания с кратким ответом</a:t>
            </a:r>
          </a:p>
        </p:txBody>
      </p:sp>
    </p:spTree>
    <p:extLst>
      <p:ext uri="{BB962C8B-B14F-4D97-AF65-F5344CB8AC3E}">
        <p14:creationId xmlns:p14="http://schemas.microsoft.com/office/powerpoint/2010/main" xmlns="" val="1463012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0"/>
            <a:ext cx="8459787" cy="1143000"/>
          </a:xfrm>
        </p:spPr>
        <p:txBody>
          <a:bodyPr/>
          <a:lstStyle/>
          <a:p>
            <a:pPr>
              <a:defRPr/>
            </a:pPr>
            <a:r>
              <a:rPr lang="ru-RU" altLang="ru-RU" sz="2800" b="1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Два уровня ЕГЭ: реальная возможность повышения эффективности работы учителя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136904" cy="3168352"/>
          </a:xfrm>
        </p:spPr>
        <p:txBody>
          <a:bodyPr/>
          <a:lstStyle/>
          <a:p>
            <a:pPr marL="0" indent="0" algn="just">
              <a:spcBef>
                <a:spcPts val="1200"/>
              </a:spcBef>
              <a:buFontTx/>
              <a:buNone/>
              <a:defRPr/>
            </a:pPr>
            <a:r>
              <a:rPr lang="ru-RU" sz="2400" dirty="0" smtClean="0">
                <a:latin typeface="Calibri" pitchFamily="34" charset="0"/>
              </a:rPr>
              <a:t>Рост числа участников базового экзамена говорит о более осознанном отношении участников экзамена к формированию своих образовательных запросов в области математики, более осознанном выборе дальнейшей траектории образования. </a:t>
            </a:r>
          </a:p>
          <a:p>
            <a:pPr marL="0" indent="0" algn="just">
              <a:spcBef>
                <a:spcPts val="1200"/>
              </a:spcBef>
              <a:buFontTx/>
              <a:buNone/>
              <a:defRPr/>
            </a:pPr>
            <a:r>
              <a:rPr lang="ru-RU" sz="2400" dirty="0" smtClean="0">
                <a:latin typeface="Calibri" pitchFamily="34" charset="0"/>
              </a:rPr>
              <a:t>Сокращение количества участников профильного экзамена в сочетании с существенным ростом числа набравших 60 и более баллов говорят об эффективности модели экзамена, о реальной реализации индивидуализированного подхода к обучению в старшей школе</a:t>
            </a:r>
          </a:p>
          <a:p>
            <a:pPr marL="0" indent="0" algn="just">
              <a:spcBef>
                <a:spcPts val="1200"/>
              </a:spcBef>
              <a:buFontTx/>
              <a:buNone/>
              <a:defRPr/>
            </a:pPr>
            <a:endParaRPr lang="ru-RU" sz="2800" dirty="0">
              <a:latin typeface="Calibri" pitchFamily="34" charset="0"/>
            </a:endParaRPr>
          </a:p>
          <a:p>
            <a:pPr marL="0" indent="0" algn="just">
              <a:spcBef>
                <a:spcPts val="1200"/>
              </a:spcBef>
              <a:buFontTx/>
              <a:buNone/>
              <a:defRPr/>
            </a:pPr>
            <a:endParaRPr lang="ru-RU" sz="900" dirty="0" smtClean="0">
              <a:latin typeface="Calibri" pitchFamily="34" charset="0"/>
            </a:endParaRPr>
          </a:p>
        </p:txBody>
      </p:sp>
      <p:pic>
        <p:nvPicPr>
          <p:cNvPr id="134147" name="Рисунок 3" descr="fip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21367"/>
            <a:ext cx="899592" cy="131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4148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900113" y="1125538"/>
            <a:ext cx="79200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579464"/>
              </p:ext>
            </p:extLst>
          </p:nvPr>
        </p:nvGraphicFramePr>
        <p:xfrm>
          <a:off x="536351" y="5301208"/>
          <a:ext cx="8068097" cy="1440160"/>
        </p:xfrm>
        <a:graphic>
          <a:graphicData uri="http://schemas.openxmlformats.org/drawingml/2006/table">
            <a:tbl>
              <a:tblPr/>
              <a:tblGrid>
                <a:gridCol w="1912463"/>
                <a:gridCol w="2770464"/>
                <a:gridCol w="3385170"/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E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Базовый уровень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E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Профильный уровень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E4E3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561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тыс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439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тыс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396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тыс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521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тыс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44656" cy="1800199"/>
          </a:xfrm>
        </p:spPr>
        <p:txBody>
          <a:bodyPr rtlCol="0">
            <a:normAutofit fontScale="77500" lnSpcReduction="20000"/>
          </a:bodyPr>
          <a:lstStyle/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/>
              <a:t>Заметный рост количества набравших баллы в интервале 60-100 и 80-100 (при общем сокращении количества выпускников и количества сдававших профильный экзамен).</a:t>
            </a:r>
          </a:p>
          <a:p>
            <a:pPr marL="515938" algn="just" fontAlgn="auto">
              <a:spcAft>
                <a:spcPts val="0"/>
              </a:spcAft>
              <a:defRPr/>
            </a:pPr>
            <a:r>
              <a:rPr lang="ru-RU" sz="2600" dirty="0" smtClean="0"/>
              <a:t>Больше хорошо подготовленных абитуриентов</a:t>
            </a:r>
          </a:p>
          <a:p>
            <a:pPr marL="515938" algn="just" fontAlgn="auto">
              <a:spcAft>
                <a:spcPts val="0"/>
              </a:spcAft>
              <a:defRPr/>
            </a:pPr>
            <a:r>
              <a:rPr lang="ru-RU" sz="2600" dirty="0" smtClean="0"/>
              <a:t>Более осознанный выбор экзамена </a:t>
            </a: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00113" y="0"/>
            <a:ext cx="7724775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Подготовка участников </a:t>
            </a:r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ЕГЭ (профильный уровень)</a:t>
            </a:r>
            <a:endParaRPr lang="ru-RU" alt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cxnSp>
        <p:nvCxnSpPr>
          <p:cNvPr id="135172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1116459" y="1268760"/>
            <a:ext cx="79200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1947878"/>
              </p:ext>
            </p:extLst>
          </p:nvPr>
        </p:nvGraphicFramePr>
        <p:xfrm>
          <a:off x="683568" y="3140968"/>
          <a:ext cx="7344816" cy="3061722"/>
        </p:xfrm>
        <a:graphic>
          <a:graphicData uri="http://schemas.openxmlformats.org/drawingml/2006/table">
            <a:tbl>
              <a:tblPr/>
              <a:tblGrid>
                <a:gridCol w="2447635"/>
                <a:gridCol w="2449546"/>
                <a:gridCol w="2447635"/>
              </a:tblGrid>
              <a:tr h="37357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Год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E4E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Количество участников, набравших балл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E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26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60-100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(массовые инженерные и экономические ВУЗы)</a:t>
                      </a:r>
                    </a:p>
                  </a:txBody>
                  <a:tcPr marL="7620" marR="7620" marT="762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E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80-100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kumimoji="0" lang="ru-RU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топовые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ВУЗы)</a:t>
                      </a:r>
                    </a:p>
                  </a:txBody>
                  <a:tcPr marL="7620" marR="7620" marT="762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E4E3"/>
                    </a:solidFill>
                  </a:tcPr>
                </a:tc>
              </a:tr>
              <a:tr h="5045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127 598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17 668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</a:tr>
              <a:tr h="4996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2015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117 865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11 813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474783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268760"/>
            <a:ext cx="8002588" cy="3273425"/>
          </a:xfrm>
        </p:spPr>
        <p:txBody>
          <a:bodyPr rtlCol="0">
            <a:normAutofit/>
          </a:bodyPr>
          <a:lstStyle/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/>
              <a:t>Существенное улучшение результатов и снижение доли участников, не сдавших экзамен.</a:t>
            </a: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00113" y="0"/>
            <a:ext cx="7724775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Подготовка участников ЕГЭ </a:t>
            </a:r>
            <a:b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</a:br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(базовый уровень)</a:t>
            </a:r>
            <a:endParaRPr lang="ru-RU" alt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35171" name="Рисунок 4" descr="fip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600" cy="142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5172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1116459" y="1052513"/>
            <a:ext cx="79200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4828803"/>
              </p:ext>
            </p:extLst>
          </p:nvPr>
        </p:nvGraphicFramePr>
        <p:xfrm>
          <a:off x="1259632" y="2204864"/>
          <a:ext cx="6377907" cy="1772679"/>
        </p:xfrm>
        <a:graphic>
          <a:graphicData uri="http://schemas.openxmlformats.org/drawingml/2006/table">
            <a:tbl>
              <a:tblPr/>
              <a:tblGrid>
                <a:gridCol w="1275382"/>
                <a:gridCol w="1275383"/>
                <a:gridCol w="1276378"/>
                <a:gridCol w="1275382"/>
                <a:gridCol w="1275382"/>
              </a:tblGrid>
              <a:tr h="31132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Год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E4E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Балл о пятибалльной шкале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E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E4E3"/>
                    </a:solidFill>
                  </a:tcPr>
                </a:tc>
              </a:tr>
              <a:tr h="311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7620" marR="7620" marT="762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E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7620" marR="7620" marT="762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E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7620" marR="7620" marT="762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E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7620" marR="7620" marT="762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E4E3"/>
                    </a:solidFill>
                  </a:tcPr>
                </a:tc>
              </a:tr>
              <a:tr h="519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2016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4,7%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16,4%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39,5%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39,4%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</a:tr>
              <a:tr h="5142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2015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7,4%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21,4%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40,0%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31,2%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</a:tr>
            </a:tbl>
          </a:graphicData>
        </a:graphic>
      </p:graphicFrame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323529" y="4149080"/>
            <a:ext cx="8496622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dirty="0" smtClean="0"/>
              <a:t>Снижение количества арифметических ошибок, ошибок, связанных с непониманием условия задачи</a:t>
            </a:r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dirty="0" smtClean="0"/>
              <a:t>Это следствие эффективного учета в работе учителя выявленных системных проблем</a:t>
            </a:r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dirty="0" smtClean="0"/>
              <a:t>Реальное следствие реализации интенсивных мер по повышению квалификации и методической поддержки учителя</a:t>
            </a:r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9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dirty="0" smtClean="0"/>
              <a:t>особенно в регионах, с особенно низкими результатами в </a:t>
            </a:r>
            <a:r>
              <a:rPr lang="ru-RU" sz="2900" dirty="0" err="1" smtClean="0"/>
              <a:t>предидущие</a:t>
            </a:r>
            <a:r>
              <a:rPr lang="ru-RU" sz="2900" dirty="0" smtClean="0"/>
              <a:t> годы</a:t>
            </a:r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dirty="0"/>
              <a:t>	</a:t>
            </a:r>
            <a:r>
              <a:rPr lang="ru-RU" sz="2900" dirty="0" smtClean="0"/>
              <a:t>пример: проект «Я сдам ЕГЭ» – не натаскивание, а системная ликвидация пробелов, реальное освоение базовых знаний</a:t>
            </a:r>
            <a:endParaRPr lang="en-US" sz="29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46" y="4221088"/>
            <a:ext cx="8461375" cy="1008459"/>
          </a:xfrm>
        </p:spPr>
        <p:txBody>
          <a:bodyPr rtlCol="0">
            <a:normAutofit/>
          </a:bodyPr>
          <a:lstStyle/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00113" y="0"/>
            <a:ext cx="7724775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Подготовка участников ЕГЭ </a:t>
            </a:r>
            <a:b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</a:br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(базовый уровень). </a:t>
            </a:r>
            <a:endParaRPr lang="ru-RU" alt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35171" name="Рисунок 4" descr="fip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190"/>
            <a:ext cx="971600" cy="142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5172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1044451" y="1052513"/>
            <a:ext cx="79200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395536" y="1412776"/>
            <a:ext cx="8461375" cy="71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/>
              <a:t>Существенно лучше решают уравнения, практико-ориентированные и геометрические задания</a:t>
            </a: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/>
          </a:p>
        </p:txBody>
      </p:sp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212976"/>
            <a:ext cx="71501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8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138" y="2242734"/>
            <a:ext cx="4626584" cy="42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611560" y="2355134"/>
            <a:ext cx="6051244" cy="63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7791438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46" y="4221088"/>
            <a:ext cx="8461375" cy="1008459"/>
          </a:xfrm>
        </p:spPr>
        <p:txBody>
          <a:bodyPr rtlCol="0">
            <a:normAutofit/>
          </a:bodyPr>
          <a:lstStyle/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00113" y="0"/>
            <a:ext cx="7724775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Подготовка участников ЕГЭ </a:t>
            </a:r>
            <a:b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</a:br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(базовый уровень). </a:t>
            </a:r>
            <a:endParaRPr lang="ru-RU" alt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35171" name="Рисунок 4" descr="fip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190"/>
            <a:ext cx="971600" cy="142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5172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1044451" y="1052513"/>
            <a:ext cx="79200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395536" y="1484784"/>
            <a:ext cx="8461375" cy="71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/>
              <a:t>Существенно лучше решают уравнения,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ru-RU" sz="2600" dirty="0" smtClean="0"/>
              <a:t>практико-ориентированные </a:t>
            </a:r>
            <a:r>
              <a:rPr lang="ru-RU" sz="2600" dirty="0" smtClean="0"/>
              <a:t>и геометрические задания</a:t>
            </a: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/>
          </a:p>
        </p:txBody>
      </p:sp>
      <p:pic>
        <p:nvPicPr>
          <p:cNvPr id="2252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7580889" cy="349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74015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429"/>
            <a:ext cx="8820472" cy="1728539"/>
          </a:xfrm>
        </p:spPr>
        <p:txBody>
          <a:bodyPr rtlCol="0">
            <a:normAutofit fontScale="85000" lnSpcReduction="10000"/>
          </a:bodyPr>
          <a:lstStyle/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/>
              <a:t>Участники с результатами ниже минимального балла особенно плохо справились с практико-ориентированными заданиями</a:t>
            </a:r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/>
              <a:t>Это следствие формальной работы учителя по «прохождению программы», отсутствие своевременного выявления и устранения пробелов</a:t>
            </a:r>
            <a:endParaRPr lang="ru-RU" sz="2600" dirty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0"/>
            <a:ext cx="8568431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1"/>
                </a:solidFill>
              </a:rPr>
              <a:t>Подготовка участников ЕГЭ (профильный уровень):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1"/>
                </a:solidFill>
              </a:rPr>
              <a:t>сохраняющиеся проблемы</a:t>
            </a:r>
          </a:p>
        </p:txBody>
      </p:sp>
      <p:pic>
        <p:nvPicPr>
          <p:cNvPr id="135171" name="Рисунок 4" descr="fip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695"/>
            <a:ext cx="935088" cy="13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5172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1044451" y="1052513"/>
            <a:ext cx="79200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22631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064" y="3212976"/>
            <a:ext cx="7416824" cy="1476497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2631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2220" y="4869160"/>
            <a:ext cx="7596980" cy="1453277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09252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68107"/>
            <a:ext cx="8820472" cy="1268805"/>
          </a:xfrm>
        </p:spPr>
        <p:txBody>
          <a:bodyPr rtlCol="0">
            <a:normAutofit lnSpcReduction="10000"/>
          </a:bodyPr>
          <a:lstStyle/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/>
              <a:t>рост процента выполнения геометрических заданий, заданий по теории вероятностей, заданий на использований производной</a:t>
            </a: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00113" y="0"/>
            <a:ext cx="8243887" cy="1143000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Подготовка участников </a:t>
            </a:r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ЕГЭ (профильный уровень): существенные успехи в трансляции лучшего  опыта, учета выявленных проблем</a:t>
            </a:r>
            <a:endParaRPr lang="ru-RU" alt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135171" name="Рисунок 4" descr="fip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188"/>
            <a:ext cx="971599" cy="142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5172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1116459" y="1052513"/>
            <a:ext cx="79200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22630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7130" y="2668141"/>
            <a:ext cx="6277039" cy="1552947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2630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04" y="4284783"/>
            <a:ext cx="7308303" cy="1083277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2631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992" y="5833183"/>
            <a:ext cx="5400278" cy="717759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875146" y="2707252"/>
            <a:ext cx="1802606" cy="92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/>
              <a:t>2015 – 54%</a:t>
            </a:r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rgbClr val="FF0000"/>
                </a:solidFill>
              </a:rPr>
              <a:t>2016 – 79%</a:t>
            </a:r>
            <a:endParaRPr lang="en-US" sz="2600" b="1" dirty="0" smtClean="0">
              <a:solidFill>
                <a:srgbClr val="FF0000"/>
              </a:solidFill>
            </a:endParaRPr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179388" y="5805264"/>
            <a:ext cx="194674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/>
              <a:t>2015 – 31%</a:t>
            </a:r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rgbClr val="FF0000"/>
                </a:solidFill>
              </a:rPr>
              <a:t>2016 – 45%</a:t>
            </a:r>
            <a:endParaRPr lang="en-US" sz="2600" b="1" dirty="0" smtClean="0">
              <a:solidFill>
                <a:srgbClr val="FF0000"/>
              </a:solidFill>
            </a:endParaRPr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7237508" y="4421496"/>
            <a:ext cx="1885741" cy="95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/>
              <a:t>2015 – 71%</a:t>
            </a:r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rgbClr val="FF0000"/>
                </a:solidFill>
              </a:rPr>
              <a:t>2016 – 76%</a:t>
            </a:r>
            <a:endParaRPr lang="en-US" sz="2600" b="1" dirty="0" smtClean="0">
              <a:solidFill>
                <a:srgbClr val="FF0000"/>
              </a:solidFill>
            </a:endParaRPr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4139712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1656184"/>
          </a:xfrm>
        </p:spPr>
        <p:txBody>
          <a:bodyPr rtlCol="0">
            <a:noAutofit/>
          </a:bodyPr>
          <a:lstStyle/>
          <a:p>
            <a:pPr marL="173038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            </a:t>
            </a:r>
            <a:r>
              <a:rPr lang="ru-RU" sz="2000" dirty="0" smtClean="0"/>
              <a:t>Заметный </a:t>
            </a:r>
            <a:r>
              <a:rPr lang="ru-RU" sz="2000" dirty="0" smtClean="0"/>
              <a:t>рост выполнения заданий с полным решением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Особенно </a:t>
            </a:r>
            <a:r>
              <a:rPr lang="ru-RU" sz="2000" dirty="0" smtClean="0"/>
              <a:t>заметен рост выполнения алгебраических заданий и  практико-ориентированного задания</a:t>
            </a:r>
          </a:p>
          <a:p>
            <a:pPr marL="173038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Повышение эффективности работы учителя с этой категорией </a:t>
            </a:r>
            <a:r>
              <a:rPr lang="ru-RU" sz="2000" dirty="0" err="1" smtClean="0"/>
              <a:t>ыпускников</a:t>
            </a:r>
            <a:endParaRPr lang="en-US" sz="20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6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00113" y="0"/>
            <a:ext cx="7724775" cy="1143000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Подготовка участников </a:t>
            </a:r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ЕГЭ (профильный уровень): начало реальной </a:t>
            </a:r>
            <a:r>
              <a:rPr lang="ru-RU" alt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профилизации</a:t>
            </a:r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обучения в старшей школе</a:t>
            </a:r>
            <a:endParaRPr lang="ru-RU" alt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135171" name="Рисунок 4" descr="fip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64" y="44624"/>
            <a:ext cx="854736" cy="125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5172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900113" y="1052513"/>
            <a:ext cx="79200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68" y="2598999"/>
            <a:ext cx="6052390" cy="116656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2630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68" y="3899096"/>
            <a:ext cx="6155021" cy="2958904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6480251" y="2632891"/>
            <a:ext cx="2467308" cy="118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/>
              <a:t>ненулевой балл</a:t>
            </a:r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/>
              <a:t>2015 27,4% </a:t>
            </a:r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rgbClr val="FF0000"/>
                </a:solidFill>
              </a:rPr>
              <a:t>2016  52%</a:t>
            </a:r>
            <a:endParaRPr lang="en-US" sz="2600" b="1" dirty="0" smtClean="0">
              <a:solidFill>
                <a:srgbClr val="FF0000"/>
              </a:solidFill>
            </a:endParaRPr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6301888" y="4653136"/>
            <a:ext cx="286019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/>
              <a:t>ненулевой балл</a:t>
            </a:r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/>
              <a:t>2015 2,3% </a:t>
            </a:r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rgbClr val="FF0000"/>
                </a:solidFill>
              </a:rPr>
              <a:t>2016  13%</a:t>
            </a:r>
            <a:endParaRPr lang="en-US" sz="2600" b="1" dirty="0" smtClean="0">
              <a:solidFill>
                <a:srgbClr val="FF0000"/>
              </a:solidFill>
            </a:endParaRPr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739009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229600" cy="1143000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</a:rPr>
              <a:t>Поручение </a:t>
            </a:r>
            <a:r>
              <a:rPr lang="ru-RU" sz="2800" b="1" dirty="0" smtClean="0">
                <a:solidFill>
                  <a:schemeClr val="bg1"/>
                </a:solidFill>
              </a:rPr>
              <a:t>Президента России (по итогам заседания Госсовета </a:t>
            </a:r>
            <a:r>
              <a:rPr lang="ru-RU" sz="2800" b="1" dirty="0">
                <a:solidFill>
                  <a:schemeClr val="bg1"/>
                </a:solidFill>
              </a:rPr>
              <a:t>23 декабря 2015 г.)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064252" cy="341724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обеспечить формирование национальной системы учительского роста, направленной, в частности, на установление для педагогических работников уровней владения профессиональными компетенциями, подтверждаемыми результатами аттестации, а также на учёт мнения выпускников общеобразовательных организаций, но не ранее чем через четыре года после окончания ими обучения в таких организациях, предусмотрев издание соответствующих нормативных правовых актов. </a:t>
            </a:r>
          </a:p>
        </p:txBody>
      </p:sp>
    </p:spTree>
    <p:extLst>
      <p:ext uri="{BB962C8B-B14F-4D97-AF65-F5344CB8AC3E}">
        <p14:creationId xmlns:p14="http://schemas.microsoft.com/office/powerpoint/2010/main" xmlns="" val="3352114775"/>
      </p:ext>
    </p:extLst>
  </p:cSld>
  <p:clrMapOvr>
    <a:masterClrMapping/>
  </p:clrMapOvr>
  <p:transition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 rtlCol="0">
            <a:noAutofit/>
          </a:bodyPr>
          <a:lstStyle/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Существенная разница в выполнении наиболее сложных заданий в сельских и городских школах – прямое следствие различного уровня подготовки учителей</a:t>
            </a:r>
          </a:p>
          <a:p>
            <a:pPr marL="915988" lvl="1" algn="just" fontAlgn="auto">
              <a:spcAft>
                <a:spcPts val="0"/>
              </a:spcAft>
              <a:defRPr/>
            </a:pPr>
            <a:r>
              <a:rPr lang="ru-RU" sz="1800" dirty="0" smtClean="0"/>
              <a:t>Геометрическое задание – трехкратная разница</a:t>
            </a:r>
          </a:p>
          <a:p>
            <a:pPr marL="915988" lvl="1" algn="just" fontAlgn="auto">
              <a:spcAft>
                <a:spcPts val="0"/>
              </a:spcAft>
              <a:defRPr/>
            </a:pPr>
            <a:r>
              <a:rPr lang="ru-RU" sz="1800" dirty="0" smtClean="0"/>
              <a:t>Задание с параметров – трехкратная разница</a:t>
            </a:r>
          </a:p>
          <a:p>
            <a:pPr marL="915988" lvl="1" algn="just" fontAlgn="auto">
              <a:spcAft>
                <a:spcPts val="0"/>
              </a:spcAft>
              <a:defRPr/>
            </a:pPr>
            <a:r>
              <a:rPr lang="ru-RU" sz="1800" dirty="0" smtClean="0"/>
              <a:t>Самое сложное 19 задание – разница менее 50%</a:t>
            </a:r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	Эта разница существенно сократилась в последние годы. Особенно по 19 заданию</a:t>
            </a:r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	Это связано с тем, что геометрическая и аналитическая подготовка учителя требует большего времени. Необходимо и освоение содержание, и повышение математической культуры.</a:t>
            </a:r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	Формально,  экспертно </a:t>
            </a:r>
            <a:r>
              <a:rPr lang="ru-RU" sz="2000" dirty="0" smtClean="0"/>
              <a:t>сложное </a:t>
            </a:r>
            <a:r>
              <a:rPr lang="ru-RU" sz="2000" dirty="0" smtClean="0"/>
              <a:t>19 задание требует меньшего объема знаний учителя</a:t>
            </a:r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/>
              <a:t>	</a:t>
            </a:r>
            <a:r>
              <a:rPr lang="ru-RU" sz="2000" dirty="0" smtClean="0"/>
              <a:t>быстрее происходит повышение квалификации</a:t>
            </a:r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	выравниваются шансы выпускников </a:t>
            </a:r>
            <a:endParaRPr lang="ru-RU" sz="2000" dirty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 </a:t>
            </a:r>
            <a:endParaRPr lang="en-US" sz="20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00113" y="0"/>
            <a:ext cx="7724775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Результаты профильного ЕГЭ: различные типы школ </a:t>
            </a:r>
            <a:endParaRPr lang="ru-RU" alt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135171" name="Рисунок 4" descr="fip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899592" cy="131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5172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1044451" y="1052513"/>
            <a:ext cx="79200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8532440" y="1443170"/>
            <a:ext cx="2467308" cy="118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6301888" y="4653136"/>
            <a:ext cx="286019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9518893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3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439" y="3068960"/>
            <a:ext cx="5885817" cy="24186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15008"/>
            <a:ext cx="8892480" cy="2213992"/>
          </a:xfrm>
        </p:spPr>
        <p:txBody>
          <a:bodyPr rtlCol="0">
            <a:noAutofit/>
          </a:bodyPr>
          <a:lstStyle/>
          <a:p>
            <a:pPr marL="173038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         </a:t>
            </a:r>
            <a:r>
              <a:rPr lang="ru-RU" sz="2000" b="1" dirty="0" smtClean="0"/>
              <a:t>ВПР</a:t>
            </a:r>
            <a:r>
              <a:rPr lang="ru-RU" sz="2000" dirty="0" smtClean="0"/>
              <a:t>:  проблемы в базовой подготовке, выявленные ЕГЭ,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были </a:t>
            </a:r>
            <a:r>
              <a:rPr lang="ru-RU" sz="2000" dirty="0" smtClean="0"/>
              <a:t>видны еще в </a:t>
            </a:r>
            <a:r>
              <a:rPr lang="ru-RU" sz="2000" dirty="0" smtClean="0"/>
              <a:t> 5-7 </a:t>
            </a:r>
            <a:r>
              <a:rPr lang="ru-RU" sz="2000" dirty="0" smtClean="0"/>
              <a:t>классах, но не устранялись своевременно. </a:t>
            </a:r>
          </a:p>
          <a:p>
            <a:pPr marL="173038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Исследование компетенции учителей:</a:t>
            </a:r>
          </a:p>
          <a:p>
            <a:pPr marL="173038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/>
              <a:t>	</a:t>
            </a:r>
            <a:r>
              <a:rPr lang="ru-RU" sz="2000" dirty="0" smtClean="0"/>
              <a:t>учителя проблемных регионов и типов </a:t>
            </a:r>
            <a:r>
              <a:rPr lang="ru-RU" sz="2000" dirty="0" smtClean="0"/>
              <a:t>школ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 marL="173038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/>
              <a:t>	</a:t>
            </a:r>
            <a:r>
              <a:rPr lang="ru-RU" sz="2000" dirty="0" smtClean="0"/>
              <a:t>	плохо решают задачи</a:t>
            </a:r>
          </a:p>
          <a:p>
            <a:pPr marL="173038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/>
              <a:t>	</a:t>
            </a:r>
            <a:r>
              <a:rPr lang="ru-RU" sz="2000" dirty="0" smtClean="0"/>
              <a:t>	плохо анализируют ошибки детей</a:t>
            </a:r>
          </a:p>
          <a:p>
            <a:pPr marL="173038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  <a:p>
            <a:pPr marL="173038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/>
          </a:p>
          <a:p>
            <a:pPr marL="173038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  <a:p>
            <a:pPr marL="173038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/>
          </a:p>
          <a:p>
            <a:pPr marL="173038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/>
              <a:t>	</a:t>
            </a:r>
            <a:endParaRPr lang="ru-RU" sz="2000" dirty="0" smtClean="0"/>
          </a:p>
          <a:p>
            <a:pPr marL="173038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 </a:t>
            </a:r>
            <a:endParaRPr lang="en-US" sz="2000" dirty="0" smtClean="0"/>
          </a:p>
          <a:p>
            <a:pPr marL="173038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173038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173038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173038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173038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173038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173038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173038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173038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173038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173038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173038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173038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173038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95697" y="0"/>
            <a:ext cx="7724775" cy="1143000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ЕГЭ – часть комплексной системы индикаторов проблем подготовки учеников и учителей</a:t>
            </a:r>
            <a:endParaRPr lang="ru-RU" alt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135171" name="Рисунок 4" descr="fi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936104" cy="137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5172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1188467" y="1052513"/>
            <a:ext cx="79200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8532440" y="1443170"/>
            <a:ext cx="2467308" cy="118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0" y="5256584"/>
            <a:ext cx="8964488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После обработки результатов экзамена оказалось, что среди ответов наиболее часто встречаются четыре разных варианта:  1,  3,  4,  5.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Какой из вариантов ответа правильный?  В результате каких ошибок могли быть получены другие ответы из приведённого списка? Предложите вариант объяснения для каждого из них. </a:t>
            </a:r>
          </a:p>
        </p:txBody>
      </p:sp>
    </p:spTree>
    <p:extLst>
      <p:ext uri="{BB962C8B-B14F-4D97-AF65-F5344CB8AC3E}">
        <p14:creationId xmlns:p14="http://schemas.microsoft.com/office/powerpoint/2010/main" xmlns="" val="31204509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0888" y="1143000"/>
            <a:ext cx="8393112" cy="2213992"/>
          </a:xfrm>
        </p:spPr>
        <p:txBody>
          <a:bodyPr rtlCol="0">
            <a:noAutofit/>
          </a:bodyPr>
          <a:lstStyle/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9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9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9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9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9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9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9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9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9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9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9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9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9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9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9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00113" y="0"/>
            <a:ext cx="7724775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Результаты ЕГЭ – система ориентиров развития </a:t>
            </a:r>
            <a:endParaRPr lang="ru-RU" alt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135171" name="Рисунок 4" descr="fip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64096" cy="126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5172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1044451" y="1052513"/>
            <a:ext cx="79200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8532440" y="1443170"/>
            <a:ext cx="2467308" cy="118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173038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539552" y="1484784"/>
            <a:ext cx="8352928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/>
              <a:t>Четкая, понятная система документов определяющих содержание позволяет</a:t>
            </a:r>
          </a:p>
          <a:p>
            <a:pPr marL="0" indent="0">
              <a:buNone/>
            </a:pPr>
            <a:r>
              <a:rPr lang="ru-RU" sz="2800" dirty="0" smtClean="0"/>
              <a:t>спланировать </a:t>
            </a:r>
            <a:r>
              <a:rPr lang="ru-RU" sz="2800" dirty="0" smtClean="0"/>
              <a:t>индивидуализированную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траекторию </a:t>
            </a:r>
            <a:r>
              <a:rPr lang="ru-RU" sz="2800" dirty="0" smtClean="0"/>
              <a:t>развития каждого ученика,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 </a:t>
            </a:r>
            <a:r>
              <a:rPr lang="ru-RU" sz="2800" dirty="0" smtClean="0"/>
              <a:t>учетом его задач и целей, текущего уровня подготовки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Реальная возможность использовать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все </a:t>
            </a:r>
            <a:r>
              <a:rPr lang="ru-RU" sz="2800" dirty="0" smtClean="0"/>
              <a:t>организационные </a:t>
            </a:r>
            <a:r>
              <a:rPr lang="ru-RU" sz="2800" dirty="0" smtClean="0"/>
              <a:t>формы: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	углубленные и профильные классы</a:t>
            </a:r>
          </a:p>
          <a:p>
            <a:pPr marL="0" indent="0">
              <a:buNone/>
            </a:pPr>
            <a:r>
              <a:rPr lang="ru-RU" sz="2800" dirty="0"/>
              <a:t>	</a:t>
            </a:r>
            <a:r>
              <a:rPr lang="ru-RU" sz="2800" dirty="0" smtClean="0"/>
              <a:t>работа по группам в одной  параллели</a:t>
            </a:r>
          </a:p>
          <a:p>
            <a:pPr marL="0" indent="0">
              <a:buNone/>
            </a:pPr>
            <a:r>
              <a:rPr lang="ru-RU" sz="2800" dirty="0"/>
              <a:t>	</a:t>
            </a:r>
            <a:r>
              <a:rPr lang="ru-RU" sz="2800" dirty="0" smtClean="0"/>
              <a:t>индивидуальные траектории внутри класса</a:t>
            </a:r>
          </a:p>
          <a:p>
            <a:pPr marL="0" indent="0">
              <a:buNone/>
            </a:pPr>
            <a:r>
              <a:rPr lang="ru-RU" sz="2800" dirty="0"/>
              <a:t>	</a:t>
            </a:r>
            <a:r>
              <a:rPr lang="ru-RU" sz="2800" dirty="0" smtClean="0"/>
              <a:t>сетевые формы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9086089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643192" cy="113813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Концепция развития математического образования в России: проблемы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702" y="2564904"/>
            <a:ext cx="8604448" cy="14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1868705"/>
      </p:ext>
    </p:extLst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4624"/>
            <a:ext cx="7643192" cy="113813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Концепция развития математического образования в России: задачи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501008"/>
            <a:ext cx="7992244" cy="262515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8748464" cy="255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8569136"/>
      </p:ext>
    </p:extLst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643192" cy="1138138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Концепция развития математического образования в России: задачи</a:t>
            </a:r>
            <a:endParaRPr lang="ru-RU" sz="3000" b="1" dirty="0">
              <a:solidFill>
                <a:schemeClr val="bg1"/>
              </a:solidFill>
            </a:endParaRPr>
          </a:p>
        </p:txBody>
      </p:sp>
      <p:pic>
        <p:nvPicPr>
          <p:cNvPr id="22733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18" y="4077072"/>
            <a:ext cx="914288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98440"/>
            <a:ext cx="8724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0444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45285418"/>
      </p:ext>
    </p:extLst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2"/>
          <p:cNvSpPr>
            <a:spLocks noGrp="1"/>
          </p:cNvSpPr>
          <p:nvPr>
            <p:ph idx="1"/>
          </p:nvPr>
        </p:nvSpPr>
        <p:spPr>
          <a:xfrm>
            <a:off x="611560" y="2132856"/>
            <a:ext cx="7848229" cy="2616986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ru-RU" altLang="ru-RU" sz="2800" dirty="0" smtClean="0"/>
              <a:t>Математика для жизни</a:t>
            </a:r>
          </a:p>
          <a:p>
            <a:pPr>
              <a:spcBef>
                <a:spcPts val="1800"/>
              </a:spcBef>
            </a:pPr>
            <a:r>
              <a:rPr lang="ru-RU" altLang="ru-RU" sz="2800" dirty="0" smtClean="0"/>
              <a:t>Математика для применения в профессии</a:t>
            </a:r>
          </a:p>
          <a:p>
            <a:pPr>
              <a:spcBef>
                <a:spcPts val="1800"/>
              </a:spcBef>
            </a:pPr>
            <a:r>
              <a:rPr lang="ru-RU" altLang="ru-RU" sz="2800" dirty="0" smtClean="0"/>
              <a:t>Математика для творческого использования в профессии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44624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Концепция развития математического образования в </a:t>
            </a:r>
            <a:r>
              <a:rPr lang="ru-RU" sz="2800" b="1" dirty="0" smtClean="0">
                <a:solidFill>
                  <a:schemeClr val="bg1"/>
                </a:solidFill>
              </a:rPr>
              <a:t>России: направления требований к результатам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30171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864096" y="59143"/>
            <a:ext cx="8388424" cy="993593"/>
          </a:xfrm>
        </p:spPr>
        <p:txBody>
          <a:bodyPr/>
          <a:lstStyle/>
          <a:p>
            <a:r>
              <a:rPr lang="ru-RU" altLang="ru-RU" sz="2800" b="1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Три направления требований к результатам: </a:t>
            </a:r>
            <a:br>
              <a:rPr lang="ru-RU" altLang="ru-RU" sz="2800" b="1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</a:br>
            <a:r>
              <a:rPr lang="ru-RU" altLang="ru-RU" sz="2800" b="1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два уровня ЕГЭ и олимпиады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18487" cy="4941168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  <a:defRPr/>
            </a:pPr>
            <a:r>
              <a:rPr lang="ru-RU" dirty="0" smtClean="0"/>
              <a:t>Математика для жизни</a:t>
            </a:r>
          </a:p>
          <a:p>
            <a:pPr lvl="1">
              <a:spcAft>
                <a:spcPts val="1200"/>
              </a:spcAft>
              <a:defRPr/>
            </a:pPr>
            <a:r>
              <a:rPr lang="ru-RU" dirty="0" smtClean="0"/>
              <a:t>Базовый ЕГЭ</a:t>
            </a:r>
          </a:p>
          <a:p>
            <a:pPr>
              <a:spcAft>
                <a:spcPts val="1200"/>
              </a:spcAft>
              <a:defRPr/>
            </a:pPr>
            <a:r>
              <a:rPr lang="ru-RU" dirty="0" smtClean="0"/>
              <a:t>Математика для применения в профессии</a:t>
            </a:r>
          </a:p>
          <a:p>
            <a:pPr lvl="1">
              <a:spcAft>
                <a:spcPts val="1200"/>
              </a:spcAft>
              <a:defRPr/>
            </a:pPr>
            <a:r>
              <a:rPr lang="ru-RU" dirty="0" smtClean="0"/>
              <a:t>Профильный ЕГЭ</a:t>
            </a:r>
          </a:p>
          <a:p>
            <a:pPr lvl="1">
              <a:spcAft>
                <a:spcPts val="1200"/>
              </a:spcAft>
              <a:defRPr/>
            </a:pPr>
            <a:r>
              <a:rPr lang="ru-RU" dirty="0" smtClean="0"/>
              <a:t>Олимпиады из Перечня 3-го уровня</a:t>
            </a:r>
          </a:p>
          <a:p>
            <a:pPr>
              <a:spcAft>
                <a:spcPts val="1200"/>
              </a:spcAft>
              <a:defRPr/>
            </a:pPr>
            <a:r>
              <a:rPr lang="ru-RU" dirty="0" smtClean="0"/>
              <a:t>Математика для творческого использования в профессии</a:t>
            </a:r>
          </a:p>
          <a:p>
            <a:pPr lvl="1">
              <a:spcAft>
                <a:spcPts val="1200"/>
              </a:spcAft>
              <a:defRPr/>
            </a:pPr>
            <a:r>
              <a:rPr lang="ru-RU" dirty="0" smtClean="0"/>
              <a:t>Профильный ЕГЭ</a:t>
            </a:r>
          </a:p>
          <a:p>
            <a:pPr lvl="1">
              <a:spcAft>
                <a:spcPts val="1200"/>
              </a:spcAft>
              <a:defRPr/>
            </a:pPr>
            <a:r>
              <a:rPr lang="ru-RU" dirty="0" smtClean="0"/>
              <a:t>Всероссийская олимпиада школьников</a:t>
            </a:r>
          </a:p>
          <a:p>
            <a:pPr lvl="1">
              <a:spcAft>
                <a:spcPts val="1200"/>
              </a:spcAft>
              <a:defRPr/>
            </a:pPr>
            <a:r>
              <a:rPr lang="ru-RU" dirty="0" smtClean="0"/>
              <a:t>Олимпиады из Перечня 1-го и 2-го уровней</a:t>
            </a:r>
          </a:p>
          <a:p>
            <a:pPr lvl="1">
              <a:spcAft>
                <a:spcPts val="120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8805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229600" cy="1143000"/>
          </a:xfrm>
        </p:spPr>
        <p:txBody>
          <a:bodyPr/>
          <a:lstStyle/>
          <a:p>
            <a:r>
              <a:rPr lang="ru-RU" altLang="ru-RU" sz="2800" b="1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ЕГЭ не изолированная процедура, </a:t>
            </a:r>
            <a:r>
              <a:rPr lang="en-US" altLang="ru-RU" sz="2800" b="1" kern="12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n-US" altLang="ru-RU" sz="2800" b="1" kern="12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</a:br>
            <a:r>
              <a:rPr lang="ru-RU" altLang="ru-RU" sz="2800" b="1" kern="12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а </a:t>
            </a:r>
            <a:r>
              <a:rPr lang="ru-RU" altLang="ru-RU" sz="2800" b="1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часть системы</a:t>
            </a:r>
          </a:p>
        </p:txBody>
      </p:sp>
      <p:sp>
        <p:nvSpPr>
          <p:cNvPr id="38915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892480" cy="3273425"/>
          </a:xfrm>
        </p:spPr>
        <p:txBody>
          <a:bodyPr/>
          <a:lstStyle/>
          <a:p>
            <a:r>
              <a:rPr lang="ru-RU" altLang="ru-RU" sz="2400" dirty="0" smtClean="0"/>
              <a:t>ЕГЭ</a:t>
            </a:r>
          </a:p>
          <a:p>
            <a:pPr lvl="1"/>
            <a:r>
              <a:rPr lang="ru-RU" altLang="ru-RU" sz="2400" dirty="0" smtClean="0"/>
              <a:t>Единые материалы и единая процедура, </a:t>
            </a:r>
            <a:r>
              <a:rPr lang="ru-RU" altLang="ru-RU" sz="2400" b="1" dirty="0" smtClean="0"/>
              <a:t>открытый банк</a:t>
            </a:r>
          </a:p>
          <a:p>
            <a:r>
              <a:rPr lang="ru-RU" altLang="ru-RU" sz="2400" dirty="0" smtClean="0"/>
              <a:t>ОГЭ</a:t>
            </a:r>
          </a:p>
          <a:p>
            <a:pPr lvl="1"/>
            <a:r>
              <a:rPr lang="ru-RU" altLang="ru-RU" sz="2400" dirty="0" smtClean="0"/>
              <a:t>Единые материалы и единая процедура, </a:t>
            </a:r>
            <a:r>
              <a:rPr lang="ru-RU" altLang="ru-RU" sz="2400" b="1" dirty="0" smtClean="0"/>
              <a:t>открытый банк</a:t>
            </a:r>
          </a:p>
          <a:p>
            <a:r>
              <a:rPr lang="ru-RU" altLang="ru-RU" sz="2400" dirty="0" smtClean="0"/>
              <a:t>ВПР (НИКО)</a:t>
            </a:r>
          </a:p>
          <a:p>
            <a:pPr lvl="1"/>
            <a:r>
              <a:rPr lang="ru-RU" altLang="ru-RU" sz="2400" dirty="0" smtClean="0"/>
              <a:t>Единые федеральные материалы, школьная процедура, </a:t>
            </a:r>
            <a:r>
              <a:rPr lang="ru-RU" altLang="ru-RU" sz="2400" b="1" dirty="0" smtClean="0"/>
              <a:t>формируется открытый банк</a:t>
            </a:r>
          </a:p>
          <a:p>
            <a:r>
              <a:rPr lang="ru-RU" altLang="ru-RU" sz="2400" dirty="0" smtClean="0"/>
              <a:t>Текущий контроль</a:t>
            </a:r>
          </a:p>
          <a:p>
            <a:pPr lvl="1"/>
            <a:r>
              <a:rPr lang="ru-RU" altLang="ru-RU" sz="2400" dirty="0" smtClean="0"/>
              <a:t> материалы школы, процедура школы, </a:t>
            </a:r>
            <a:r>
              <a:rPr lang="ru-RU" altLang="ru-RU" sz="2400" b="1" dirty="0" smtClean="0"/>
              <a:t>использование создаваемого открытого банка заданий</a:t>
            </a:r>
          </a:p>
          <a:p>
            <a:pPr lvl="1"/>
            <a:endParaRPr lang="ru-RU" altLang="ru-RU" sz="2400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2C499BA-4986-4E4C-A408-8245F3CBEBBB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8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743538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4624"/>
            <a:ext cx="8229600" cy="1224136"/>
          </a:xfrm>
        </p:spPr>
        <p:txBody>
          <a:bodyPr/>
          <a:lstStyle/>
          <a:p>
            <a:r>
              <a:rPr lang="ru-RU" sz="2800" b="1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ЕГЭ – возможность системной вовлеченности каждого учителя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064252" cy="4353347"/>
          </a:xfrm>
        </p:spPr>
        <p:txBody>
          <a:bodyPr/>
          <a:lstStyle/>
          <a:p>
            <a:r>
              <a:rPr lang="ru-RU" sz="2600" dirty="0" smtClean="0"/>
              <a:t>Понятное содержание, соответствующее стандарту и школьной программе (соответствующих уровней)</a:t>
            </a:r>
          </a:p>
          <a:p>
            <a:r>
              <a:rPr lang="ru-RU" sz="2600" dirty="0" smtClean="0"/>
              <a:t>Открытые банки</a:t>
            </a:r>
          </a:p>
          <a:p>
            <a:r>
              <a:rPr lang="ru-RU" sz="2600" dirty="0" smtClean="0"/>
              <a:t>Прозрачная система требований и критериев</a:t>
            </a:r>
          </a:p>
          <a:p>
            <a:r>
              <a:rPr lang="ru-RU" sz="2600" dirty="0" smtClean="0"/>
              <a:t>Прозрачная система подготовки экспертов</a:t>
            </a:r>
          </a:p>
          <a:p>
            <a:r>
              <a:rPr lang="ru-RU" sz="2600" dirty="0" smtClean="0"/>
              <a:t>Реальная система общественного обсуждения проектов документов  и результатов процедур</a:t>
            </a:r>
          </a:p>
          <a:p>
            <a:endParaRPr lang="ru-RU" sz="2600" dirty="0" smtClean="0"/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1219594778"/>
      </p:ext>
    </p:extLst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Тема1">
  <a:themeElements>
    <a:clrScheme name="presentation_rus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rus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_rus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1">
  <a:themeElements>
    <a:clrScheme name="presentation_rus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rus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_rus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_ФИПИ_2016">
  <a:themeElements>
    <a:clrScheme name="presentation_rus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rus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_rus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_ФИПИ">
  <a:themeElements>
    <a:clrScheme name="presentation_rus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rus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_rus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Тема1">
  <a:themeElements>
    <a:clrScheme name="presentation_rus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rus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_rus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Тема1">
  <a:themeElements>
    <a:clrScheme name="presentation_rus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rus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_rus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9653</TotalTime>
  <Words>865</Words>
  <Application>Microsoft Office PowerPoint</Application>
  <PresentationFormat>Экран (4:3)</PresentationFormat>
  <Paragraphs>476</Paragraphs>
  <Slides>22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Тема1</vt:lpstr>
      <vt:lpstr>1_Тема1</vt:lpstr>
      <vt:lpstr>Тема_ФИПИ_2016</vt:lpstr>
      <vt:lpstr>Тема_ФИПИ</vt:lpstr>
      <vt:lpstr>2_Тема1</vt:lpstr>
      <vt:lpstr>3_Тема1</vt:lpstr>
      <vt:lpstr>Точечный рисунок</vt:lpstr>
      <vt:lpstr>О подходах  к интерпретации результатов государственной итоговой аттестации по математике  в целях построения Национальной системы учительского роста</vt:lpstr>
      <vt:lpstr>Поручение Президента России (по итогам заседания Госсовета 23 декабря 2015 г.)</vt:lpstr>
      <vt:lpstr>Концепция развития математического образования в России: проблемы</vt:lpstr>
      <vt:lpstr>Концепция развития математического образования в России: задачи</vt:lpstr>
      <vt:lpstr>Концепция развития математического образования в России: задачи</vt:lpstr>
      <vt:lpstr>Слайд 6</vt:lpstr>
      <vt:lpstr>Три направления требований к результатам:  два уровня ЕГЭ и олимпиады</vt:lpstr>
      <vt:lpstr>ЕГЭ не изолированная процедура,  а часть системы</vt:lpstr>
      <vt:lpstr>ЕГЭ – возможность системной вовлеченности каждого учителя </vt:lpstr>
      <vt:lpstr>Результаты ЕГЭ: информация о работе всей системы </vt:lpstr>
      <vt:lpstr>ЕГЭ по математике</vt:lpstr>
      <vt:lpstr>Два уровня ЕГЭ: реальная возможность повышения эффективности работы учителя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FIPI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Red</cp:lastModifiedBy>
  <cp:revision>858</cp:revision>
  <cp:lastPrinted>2014-09-25T10:46:37Z</cp:lastPrinted>
  <dcterms:created xsi:type="dcterms:W3CDTF">2005-03-25T14:40:30Z</dcterms:created>
  <dcterms:modified xsi:type="dcterms:W3CDTF">2016-10-28T07:22:03Z</dcterms:modified>
</cp:coreProperties>
</file>