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6" r:id="rId1"/>
    <p:sldMasterId id="2147484388" r:id="rId2"/>
    <p:sldMasterId id="2147484401" r:id="rId3"/>
    <p:sldMasterId id="2147484414" r:id="rId4"/>
    <p:sldMasterId id="2147484427" r:id="rId5"/>
    <p:sldMasterId id="2147484440" r:id="rId6"/>
    <p:sldMasterId id="2147484453" r:id="rId7"/>
    <p:sldMasterId id="2147484466" r:id="rId8"/>
    <p:sldMasterId id="2147484479" r:id="rId9"/>
  </p:sldMasterIdLst>
  <p:notesMasterIdLst>
    <p:notesMasterId r:id="rId28"/>
  </p:notesMasterIdLst>
  <p:handoutMasterIdLst>
    <p:handoutMasterId r:id="rId29"/>
  </p:handoutMasterIdLst>
  <p:sldIdLst>
    <p:sldId id="257" r:id="rId10"/>
    <p:sldId id="613" r:id="rId11"/>
    <p:sldId id="616" r:id="rId12"/>
    <p:sldId id="618" r:id="rId13"/>
    <p:sldId id="619" r:id="rId14"/>
    <p:sldId id="631" r:id="rId15"/>
    <p:sldId id="625" r:id="rId16"/>
    <p:sldId id="635" r:id="rId17"/>
    <p:sldId id="636" r:id="rId18"/>
    <p:sldId id="626" r:id="rId19"/>
    <p:sldId id="634" r:id="rId20"/>
    <p:sldId id="637" r:id="rId21"/>
    <p:sldId id="614" r:id="rId22"/>
    <p:sldId id="621" r:id="rId23"/>
    <p:sldId id="622" r:id="rId24"/>
    <p:sldId id="623" r:id="rId25"/>
    <p:sldId id="624" r:id="rId26"/>
    <p:sldId id="612" r:id="rId27"/>
  </p:sldIdLst>
  <p:sldSz cx="9144000" cy="6858000" type="screen4x3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6666"/>
    <a:srgbClr val="E6CDFF"/>
    <a:srgbClr val="E5EEFB"/>
    <a:srgbClr val="ADC9F1"/>
    <a:srgbClr val="D0FBFC"/>
    <a:srgbClr val="0099FF"/>
    <a:srgbClr val="7D1114"/>
    <a:srgbClr val="913751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1" autoAdjust="0"/>
    <p:restoredTop sz="95775" autoAdjust="0"/>
  </p:normalViewPr>
  <p:slideViewPr>
    <p:cSldViewPr>
      <p:cViewPr>
        <p:scale>
          <a:sx n="70" d="100"/>
          <a:sy n="70" d="100"/>
        </p:scale>
        <p:origin x="-1814" y="-3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90" y="-90"/>
      </p:cViewPr>
      <p:guideLst>
        <p:guide orient="horz" pos="3130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22" tIns="45761" rIns="91522" bIns="45761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305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22" tIns="45761" rIns="91522" bIns="45761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305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22" tIns="45761" rIns="91522" bIns="45761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47213"/>
            <a:ext cx="29305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22" tIns="45761" rIns="91522" bIns="45761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95D28E-06DA-4173-A2E8-11E28DAF20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7124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8963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484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5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1225"/>
            <a:ext cx="5408613" cy="4476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68966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8967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DFFD96-1DB2-4253-A159-18AB5DE609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53578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FFD96-1DB2-4253-A159-18AB5DE60913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2466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FFD96-1DB2-4253-A159-18AB5DE60913}" type="slidenum">
              <a:rPr lang="ru-RU" altLang="ru-RU" smtClean="0">
                <a:solidFill>
                  <a:srgbClr val="1F497D"/>
                </a:solidFill>
              </a:rPr>
              <a:pPr>
                <a:defRPr/>
              </a:pPr>
              <a:t>12</a:t>
            </a:fld>
            <a:endParaRPr lang="ru-RU" alt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466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jpe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36924" name="Точечный рисунок" r:id="rId4" imgW="762106" imgH="1104762" progId="PBrush">
              <p:embed/>
            </p:oleObj>
          </a:graphicData>
        </a:graphic>
      </p:graphicFrame>
      <p:pic>
        <p:nvPicPr>
          <p:cNvPr id="6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111_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031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36925" name="Точечный рисунок" r:id="rId6" imgW="762106" imgH="1104762" progId="PBrush">
              <p:embed/>
            </p:oleObj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410D-1DEA-4971-98F3-F6458B0A0120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EFCC-583A-4653-AF60-1F78E8F546EF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0E2E-5C75-4476-B2A6-D302CCA1308B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6060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32B9-89E1-4AF6-8C84-9086684FA548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8447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DDDE-3158-4298-A2C1-781BA6E74C33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3051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52AA-376D-4090-9794-85D9391AA3F1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1957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4CFA-4FFA-4798-AED4-DA86237CA004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020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EFCC-583A-4653-AF60-1F78E8F546EF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463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7A29-95BF-4D0B-937F-7F225BECFC6A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157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852738"/>
            <a:ext cx="8002588" cy="32734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67EF4-9722-4CC0-98F7-43309CAFE152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01583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7A29-95BF-4D0B-937F-7F225BECFC6A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111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410D-1DEA-4971-98F3-F6458B0A0120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E04B-F669-4C52-A910-8B2EE930ADF7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6597-1C8C-4F20-844D-863A0580FC64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52738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3900" y="2852738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4570C-B25A-4549-80C3-A700D3FD7829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0E2E-5C75-4476-B2A6-D302CCA1308B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32B9-89E1-4AF6-8C84-9086684FA548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DDDE-3158-4298-A2C1-781BA6E74C33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52AA-376D-4090-9794-85D9391AA3F1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E04B-F669-4C52-A910-8B2EE930ADF7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4CFA-4FFA-4798-AED4-DA86237CA004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EFCC-583A-4653-AF60-1F78E8F546EF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7A29-95BF-4D0B-937F-7F225BECFC6A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852738"/>
            <a:ext cx="8002588" cy="32734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67EF4-9722-4CC0-98F7-43309CAFE152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111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410D-1DEA-4971-98F3-F6458B0A0120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084611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E04B-F669-4C52-A910-8B2EE930ADF7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131458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6597-1C8C-4F20-844D-863A0580FC64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6362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52738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3900" y="2852738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4570C-B25A-4549-80C3-A700D3FD7829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055844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0E2E-5C75-4476-B2A6-D302CCA1308B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09523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32B9-89E1-4AF6-8C84-9086684FA548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5365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6597-1C8C-4F20-844D-863A0580FC64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DDDE-3158-4298-A2C1-781BA6E74C33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81014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52AA-376D-4090-9794-85D9391AA3F1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4044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4CFA-4FFA-4798-AED4-DA86237CA004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2061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EFCC-583A-4653-AF60-1F78E8F546EF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2861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7A29-95BF-4D0B-937F-7F225BECFC6A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61076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852738"/>
            <a:ext cx="8002588" cy="32734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67EF4-9722-4CC0-98F7-43309CAFE152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17260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111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410D-1DEA-4971-98F3-F6458B0A0120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075402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E04B-F669-4C52-A910-8B2EE930ADF7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63751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6597-1C8C-4F20-844D-863A0580FC64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29116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52738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3900" y="2852738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4570C-B25A-4549-80C3-A700D3FD7829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98134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852739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33900" y="2852739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4570C-B25A-4549-80C3-A700D3FD7829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0E2E-5C75-4476-B2A6-D302CCA1308B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18293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32B9-89E1-4AF6-8C84-9086684FA548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50583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DDDE-3158-4298-A2C1-781BA6E74C33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388749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52AA-376D-4090-9794-85D9391AA3F1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45231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4CFA-4FFA-4798-AED4-DA86237CA004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580433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EFCC-583A-4653-AF60-1F78E8F546EF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12576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7A29-95BF-4D0B-937F-7F225BECFC6A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506373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852738"/>
            <a:ext cx="8002588" cy="32734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67EF4-9722-4CC0-98F7-43309CAFE152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301203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111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410D-1DEA-4971-98F3-F6458B0A0120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7623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E04B-F669-4C52-A910-8B2EE930ADF7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97685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0E2E-5C75-4476-B2A6-D302CCA1308B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6597-1C8C-4F20-844D-863A0580FC64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24333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52738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3900" y="2852738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4570C-B25A-4549-80C3-A700D3FD7829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11165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0E2E-5C75-4476-B2A6-D302CCA1308B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1242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32B9-89E1-4AF6-8C84-9086684FA548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59062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DDDE-3158-4298-A2C1-781BA6E74C33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5697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52AA-376D-4090-9794-85D9391AA3F1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40838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4CFA-4FFA-4798-AED4-DA86237CA004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00143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EFCC-583A-4653-AF60-1F78E8F546EF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01896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7A29-95BF-4D0B-937F-7F225BECFC6A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2785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852738"/>
            <a:ext cx="8002588" cy="32734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67EF4-9722-4CC0-98F7-43309CAFE152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89542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32B9-89E1-4AF6-8C84-9086684FA548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111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410D-1DEA-4971-98F3-F6458B0A0120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420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E04B-F669-4C52-A910-8B2EE930ADF7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2986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6597-1C8C-4F20-844D-863A0580FC64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196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52738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3900" y="2852738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4570C-B25A-4549-80C3-A700D3FD7829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731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0E2E-5C75-4476-B2A6-D302CCA1308B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618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32B9-89E1-4AF6-8C84-9086684FA548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614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DDDE-3158-4298-A2C1-781BA6E74C33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880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52AA-376D-4090-9794-85D9391AA3F1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410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4CFA-4FFA-4798-AED4-DA86237CA004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8189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EFCC-583A-4653-AF60-1F78E8F546EF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850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DDDE-3158-4298-A2C1-781BA6E74C33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7A29-95BF-4D0B-937F-7F225BECFC6A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7613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852738"/>
            <a:ext cx="8002588" cy="32734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67EF4-9722-4CC0-98F7-43309CAFE152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2626059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111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410D-1DEA-4971-98F3-F6458B0A0120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081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E04B-F669-4C52-A910-8B2EE930ADF7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0563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6597-1C8C-4F20-844D-863A0580FC64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1939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52738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3900" y="2852738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4570C-B25A-4549-80C3-A700D3FD7829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912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0E2E-5C75-4476-B2A6-D302CCA1308B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7906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32B9-89E1-4AF6-8C84-9086684FA548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2485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DDDE-3158-4298-A2C1-781BA6E74C33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885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52AA-376D-4090-9794-85D9391AA3F1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2917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52AA-376D-4090-9794-85D9391AA3F1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4CFA-4FFA-4798-AED4-DA86237CA004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567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EFCC-583A-4653-AF60-1F78E8F546EF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710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7A29-95BF-4D0B-937F-7F225BECFC6A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401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852738"/>
            <a:ext cx="8002588" cy="32734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67EF4-9722-4CC0-98F7-43309CAFE152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047179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111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410D-1DEA-4971-98F3-F6458B0A0120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06232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E04B-F669-4C52-A910-8B2EE930ADF7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5817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6597-1C8C-4F20-844D-863A0580FC64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94997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52738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3900" y="2852738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4570C-B25A-4549-80C3-A700D3FD7829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45472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0E2E-5C75-4476-B2A6-D302CCA1308B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38527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32B9-89E1-4AF6-8C84-9086684FA548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32834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4CFA-4FFA-4798-AED4-DA86237CA004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DDDE-3158-4298-A2C1-781BA6E74C33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3143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52AA-376D-4090-9794-85D9391AA3F1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548150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4CFA-4FFA-4798-AED4-DA86237CA004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47705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EFCC-583A-4653-AF60-1F78E8F546EF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557156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7A29-95BF-4D0B-937F-7F225BECFC6A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738044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852738"/>
            <a:ext cx="8002588" cy="32734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67EF4-9722-4CC0-98F7-43309CAFE152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70710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111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410D-1DEA-4971-98F3-F6458B0A0120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394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E04B-F669-4C52-A910-8B2EE930ADF7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3157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6597-1C8C-4F20-844D-863A0580FC64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777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52738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3900" y="2852738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4570C-B25A-4549-80C3-A700D3FD7829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0218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  <a:alpha val="67000"/>
              </a:schemeClr>
            </a:gs>
            <a:gs pos="78000">
              <a:srgbClr val="EEF5F6">
                <a:alpha val="78000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79667EF4-9722-4CC0-98F7-43309CAFE152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pic>
        <p:nvPicPr>
          <p:cNvPr id="1030" name="Picture 8" descr="prava_ru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1" name="Object 14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35871" name="Точечный рисунок" r:id="rId15" imgW="762106" imgH="1104762" progId="PBrush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  <a:alpha val="67000"/>
              </a:schemeClr>
            </a:gs>
            <a:gs pos="78000">
              <a:srgbClr val="EEF5F6">
                <a:alpha val="78000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667EF4-9722-4CC0-98F7-43309CAFE152}" type="datetime1">
              <a:rPr lang="ru-RU" altLang="ru-RU" smtClean="0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pic>
        <p:nvPicPr>
          <p:cNvPr id="1030" name="Picture 7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prava_ru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400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  <a:alpha val="67000"/>
              </a:schemeClr>
            </a:gs>
            <a:gs pos="78000">
              <a:srgbClr val="EEF5F6">
                <a:alpha val="78000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667EF4-9722-4CC0-98F7-43309CAFE152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30" name="Picture 7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prava_ru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4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  <p:sldLayoutId id="2147484413" r:id="rId12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  <a:alpha val="67000"/>
              </a:schemeClr>
            </a:gs>
            <a:gs pos="78000">
              <a:srgbClr val="EEF5F6">
                <a:alpha val="78000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667EF4-9722-4CC0-98F7-43309CAFE152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30" name="Picture 7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prava_ru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5744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  <p:sldLayoutId id="2147484426" r:id="rId12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  <a:alpha val="67000"/>
              </a:schemeClr>
            </a:gs>
            <a:gs pos="78000">
              <a:srgbClr val="EEF5F6">
                <a:alpha val="78000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667EF4-9722-4CC0-98F7-43309CAFE152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30" name="Picture 7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prava_ru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9985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  <a:alpha val="67000"/>
              </a:schemeClr>
            </a:gs>
            <a:gs pos="78000">
              <a:srgbClr val="EEF5F6">
                <a:alpha val="78000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667EF4-9722-4CC0-98F7-43309CAFE152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30" name="Picture 7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prava_ru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0848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  <a:alpha val="67000"/>
              </a:schemeClr>
            </a:gs>
            <a:gs pos="78000">
              <a:srgbClr val="EEF5F6">
                <a:alpha val="78000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667EF4-9722-4CC0-98F7-43309CAFE152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30" name="Picture 7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prava_ru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023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65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  <a:alpha val="67000"/>
              </a:schemeClr>
            </a:gs>
            <a:gs pos="78000">
              <a:srgbClr val="EEF5F6">
                <a:alpha val="78000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667EF4-9722-4CC0-98F7-43309CAFE152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30" name="Picture 7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prava_ru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61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  <p:sldLayoutId id="2147484478" r:id="rId12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  <a:alpha val="67000"/>
              </a:schemeClr>
            </a:gs>
            <a:gs pos="78000">
              <a:srgbClr val="EEF5F6">
                <a:alpha val="78000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667EF4-9722-4CC0-98F7-43309CAFE152}" type="datetime1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28.10.2016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30" name="Picture 7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prava_ru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9837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0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  <p:sldLayoutId id="2147484487" r:id="rId8"/>
    <p:sldLayoutId id="2147484488" r:id="rId9"/>
    <p:sldLayoutId id="2147484489" r:id="rId10"/>
    <p:sldLayoutId id="2147484490" r:id="rId11"/>
    <p:sldLayoutId id="2147484491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609600" y="3860800"/>
            <a:ext cx="853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547813" y="115888"/>
            <a:ext cx="5976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>
                <a:solidFill>
                  <a:schemeClr val="accent1"/>
                </a:solidFill>
                <a:latin typeface="Tahoma" pitchFamily="34" charset="0"/>
              </a:rPr>
              <a:t>Федеральная служба по надзору в сфере образования и науки РФ </a:t>
            </a:r>
            <a:br>
              <a:rPr lang="ru-RU" altLang="ru-RU" sz="1200" b="1">
                <a:solidFill>
                  <a:schemeClr val="accent1"/>
                </a:solidFill>
                <a:latin typeface="Tahoma" pitchFamily="34" charset="0"/>
              </a:rPr>
            </a:br>
            <a:endParaRPr lang="ru-RU" altLang="ru-RU" sz="1200" b="1">
              <a:solidFill>
                <a:schemeClr val="accent1"/>
              </a:solidFill>
              <a:latin typeface="Tahoma" pitchFamily="34" charset="0"/>
            </a:endParaRPr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-26988"/>
            <a:ext cx="11160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258888"/>
            <a:ext cx="9324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800" b="1" i="1" dirty="0" smtClean="0">
                <a:solidFill>
                  <a:schemeClr val="accent1">
                    <a:lumMod val="25000"/>
                  </a:schemeClr>
                </a:solidFill>
              </a:rPr>
              <a:t>          </a:t>
            </a:r>
            <a:endParaRPr lang="ru-RU" sz="1800" b="1"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988840"/>
            <a:ext cx="8712968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2800" b="1" dirty="0">
                <a:solidFill>
                  <a:schemeClr val="tx1"/>
                </a:solidFill>
                <a:latin typeface="+mn-lt"/>
                <a:ea typeface="Times New Roman"/>
                <a:cs typeface="+mj-cs"/>
              </a:rPr>
              <a:t>О подходах к интерпретации результатов государственной итоговой аттестации по предметам естественнонаучного цикла в целях построения Национальной системы учительского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Times New Roman"/>
                <a:cs typeface="+mj-cs"/>
              </a:rPr>
              <a:t>роста</a:t>
            </a:r>
            <a:endParaRPr lang="ru-RU" sz="3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39750" y="5229200"/>
            <a:ext cx="82296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800" b="1" dirty="0" smtClean="0">
                <a:solidFill>
                  <a:srgbClr val="0C1C1D"/>
                </a:solidFill>
              </a:rPr>
              <a:t>Рохлов Валерьян Сергеевич –</a:t>
            </a:r>
          </a:p>
          <a:p>
            <a:pPr algn="r"/>
            <a:r>
              <a:rPr lang="ru-RU" altLang="ru-RU" sz="1800" b="1" dirty="0" smtClean="0">
                <a:solidFill>
                  <a:srgbClr val="0C1C1D"/>
                </a:solidFill>
              </a:rPr>
              <a:t> руководитель федеральной комиссии по разработке </a:t>
            </a:r>
            <a:r>
              <a:rPr lang="ru-RU" altLang="ru-RU" sz="1800" b="1" dirty="0" smtClean="0">
                <a:solidFill>
                  <a:srgbClr val="0C1C1D"/>
                </a:solidFill>
              </a:rPr>
              <a:t>контрольных измерительных </a:t>
            </a:r>
            <a:r>
              <a:rPr lang="ru-RU" altLang="ru-RU" sz="1800" b="1" dirty="0" smtClean="0">
                <a:solidFill>
                  <a:srgbClr val="0C1C1D"/>
                </a:solidFill>
              </a:rPr>
              <a:t>материалов ЕГЭ по биологии</a:t>
            </a:r>
            <a:endParaRPr lang="ru-RU" altLang="ru-RU" sz="1800" b="1" dirty="0">
              <a:solidFill>
                <a:srgbClr val="0C1C1D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1"/>
            <a:ext cx="7221240" cy="108012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Биология   ОГЭ</a:t>
            </a:r>
            <a:br>
              <a:rPr lang="ru-RU" sz="36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08" t="19531" r="8669" b="9151"/>
          <a:stretch/>
        </p:blipFill>
        <p:spPr bwMode="auto">
          <a:xfrm>
            <a:off x="2627784" y="1772816"/>
            <a:ext cx="6490558" cy="456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772816"/>
            <a:ext cx="2376264" cy="497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SzPct val="150000"/>
            </a:pPr>
            <a:r>
              <a:rPr lang="ru-RU" dirty="0">
                <a:latin typeface="Times New Roman"/>
                <a:ea typeface="Calibri"/>
              </a:rPr>
              <a:t>Задание №30 </a:t>
            </a:r>
            <a:r>
              <a:rPr lang="ru-RU" dirty="0" smtClean="0">
                <a:latin typeface="Times New Roman"/>
                <a:ea typeface="Calibri"/>
              </a:rPr>
              <a:t>проверяет </a:t>
            </a:r>
            <a:r>
              <a:rPr lang="ru-RU" dirty="0">
                <a:latin typeface="Times New Roman"/>
                <a:ea typeface="Calibri"/>
              </a:rPr>
              <a:t>умение работать со статистическими данными, представленными в виде таблицы</a:t>
            </a:r>
            <a:r>
              <a:rPr lang="ru-RU" dirty="0" smtClean="0">
                <a:latin typeface="Times New Roman"/>
                <a:ea typeface="Calibri"/>
              </a:rPr>
              <a:t>.</a:t>
            </a:r>
          </a:p>
          <a:p>
            <a:pPr algn="just">
              <a:spcBef>
                <a:spcPct val="20000"/>
              </a:spcBef>
              <a:buSzPct val="150000"/>
            </a:pPr>
            <a:r>
              <a:rPr lang="ru-RU" kern="0" dirty="0" smtClean="0">
                <a:solidFill>
                  <a:srgbClr val="000000"/>
                </a:solidFill>
                <a:latin typeface="Times New Roman"/>
              </a:rPr>
              <a:t>Результаты:</a:t>
            </a:r>
          </a:p>
          <a:p>
            <a:pPr algn="just">
              <a:spcBef>
                <a:spcPct val="20000"/>
              </a:spcBef>
              <a:buSzPct val="150000"/>
            </a:pPr>
            <a:r>
              <a:rPr lang="ru-RU" kern="0" dirty="0" smtClean="0">
                <a:solidFill>
                  <a:srgbClr val="000000"/>
                </a:solidFill>
                <a:latin typeface="Times New Roman"/>
              </a:rPr>
              <a:t>0 баллов – 16%</a:t>
            </a:r>
          </a:p>
          <a:p>
            <a:pPr algn="just">
              <a:spcBef>
                <a:spcPct val="20000"/>
              </a:spcBef>
              <a:buSzPct val="150000"/>
            </a:pPr>
            <a:r>
              <a:rPr lang="ru-RU" kern="0" dirty="0" smtClean="0">
                <a:solidFill>
                  <a:srgbClr val="000000"/>
                </a:solidFill>
                <a:latin typeface="Times New Roman"/>
              </a:rPr>
              <a:t>1 </a:t>
            </a:r>
            <a:r>
              <a:rPr lang="ru-RU" kern="0" dirty="0">
                <a:solidFill>
                  <a:srgbClr val="000000"/>
                </a:solidFill>
                <a:latin typeface="Times New Roman"/>
              </a:rPr>
              <a:t>б</a:t>
            </a:r>
            <a:r>
              <a:rPr lang="ru-RU" kern="0" dirty="0" smtClean="0">
                <a:solidFill>
                  <a:srgbClr val="000000"/>
                </a:solidFill>
                <a:latin typeface="Times New Roman"/>
              </a:rPr>
              <a:t>алл  - 23%</a:t>
            </a:r>
          </a:p>
          <a:p>
            <a:pPr algn="just">
              <a:spcBef>
                <a:spcPct val="20000"/>
              </a:spcBef>
              <a:buSzPct val="150000"/>
            </a:pPr>
            <a:r>
              <a:rPr lang="ru-RU" kern="0" dirty="0" smtClean="0">
                <a:solidFill>
                  <a:srgbClr val="000000"/>
                </a:solidFill>
                <a:latin typeface="Times New Roman"/>
              </a:rPr>
              <a:t>2 балла – 39%</a:t>
            </a:r>
          </a:p>
          <a:p>
            <a:pPr algn="just">
              <a:spcBef>
                <a:spcPct val="20000"/>
              </a:spcBef>
              <a:buSzPct val="150000"/>
            </a:pPr>
            <a:r>
              <a:rPr lang="ru-RU" kern="0" dirty="0" smtClean="0">
                <a:solidFill>
                  <a:srgbClr val="000000"/>
                </a:solidFill>
                <a:latin typeface="Times New Roman"/>
              </a:rPr>
              <a:t>3 балла – 22% </a:t>
            </a:r>
            <a:r>
              <a:rPr lang="ru-RU" sz="1600" kern="0" dirty="0" smtClean="0">
                <a:solidFill>
                  <a:srgbClr val="000000"/>
                </a:solidFill>
                <a:latin typeface="Times New Roman"/>
              </a:rPr>
              <a:t>     </a:t>
            </a:r>
            <a:endParaRPr lang="ru-RU" sz="1600" kern="0" dirty="0" smtClean="0">
              <a:solidFill>
                <a:srgbClr val="000000"/>
              </a:solidFill>
              <a:latin typeface="Arial"/>
            </a:endParaRPr>
          </a:p>
          <a:p>
            <a:pPr algn="just">
              <a:spcBef>
                <a:spcPct val="20000"/>
              </a:spcBef>
              <a:buSzPct val="150000"/>
            </a:pPr>
            <a:endParaRPr lang="ru-RU" sz="1600" kern="0" dirty="0">
              <a:solidFill>
                <a:srgbClr val="000000"/>
              </a:solidFill>
              <a:latin typeface="Arial"/>
            </a:endParaRPr>
          </a:p>
          <a:p>
            <a:pPr algn="just">
              <a:spcBef>
                <a:spcPct val="20000"/>
              </a:spcBef>
              <a:buSzPct val="150000"/>
            </a:pPr>
            <a:endParaRPr lang="ru-RU" sz="1600" kern="0" dirty="0" smtClean="0">
              <a:solidFill>
                <a:srgbClr val="000000"/>
              </a:solidFill>
              <a:latin typeface="Arial"/>
            </a:endParaRPr>
          </a:p>
          <a:p>
            <a:pPr algn="just">
              <a:spcBef>
                <a:spcPct val="20000"/>
              </a:spcBef>
              <a:buSzPct val="150000"/>
            </a:pPr>
            <a:endParaRPr lang="ru-RU" sz="1600" kern="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5469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4941168"/>
            <a:ext cx="2088232" cy="936104"/>
          </a:xfrm>
        </p:spPr>
        <p:txBody>
          <a:bodyPr/>
          <a:lstStyle/>
          <a:p>
            <a:r>
              <a:rPr lang="ru-RU" sz="1400" b="0" dirty="0" smtClean="0"/>
              <a:t>3 балла – 21%</a:t>
            </a:r>
            <a:br>
              <a:rPr lang="ru-RU" sz="1400" b="0" dirty="0" smtClean="0"/>
            </a:br>
            <a:r>
              <a:rPr lang="ru-RU" sz="1400" b="0" dirty="0" smtClean="0"/>
              <a:t>2 балла – 35%</a:t>
            </a:r>
            <a:br>
              <a:rPr lang="ru-RU" sz="1400" b="0" dirty="0" smtClean="0"/>
            </a:br>
            <a:r>
              <a:rPr lang="ru-RU" sz="1400" b="0" dirty="0" smtClean="0"/>
              <a:t>1 балл – 28 %</a:t>
            </a:r>
            <a:br>
              <a:rPr lang="ru-RU" sz="1400" b="0" dirty="0" smtClean="0"/>
            </a:br>
            <a:r>
              <a:rPr lang="ru-RU" sz="1400" b="0" dirty="0" smtClean="0"/>
              <a:t>0 баллов – 11%</a:t>
            </a:r>
            <a:endParaRPr lang="ru-RU" sz="1400" b="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73" t="19030" r="26964" b="13169"/>
          <a:stretch/>
        </p:blipFill>
        <p:spPr bwMode="auto">
          <a:xfrm>
            <a:off x="971600" y="527793"/>
            <a:ext cx="3528392" cy="434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304" t="21208" r="25490" b="6138"/>
          <a:stretch/>
        </p:blipFill>
        <p:spPr bwMode="auto">
          <a:xfrm>
            <a:off x="4644007" y="527793"/>
            <a:ext cx="3729869" cy="42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25" y="116631"/>
            <a:ext cx="696565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05788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Умение соотносить морфологические признаки организма или его отдельных органов с предложенными моделями по заданному алгоритму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387760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5"/>
            <a:ext cx="7509272" cy="122413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Проблемы и пути решения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(основная школа)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040560"/>
          </a:xfrm>
        </p:spPr>
        <p:txBody>
          <a:bodyPr/>
          <a:lstStyle/>
          <a:p>
            <a:pPr>
              <a:buNone/>
            </a:pPr>
            <a:r>
              <a:rPr lang="ru-RU" sz="1800" u="sng" dirty="0" smtClean="0"/>
              <a:t>Проблемы</a:t>
            </a:r>
            <a:r>
              <a:rPr lang="ru-RU" sz="1800" dirty="0" smtClean="0"/>
              <a:t> </a:t>
            </a:r>
          </a:p>
          <a:p>
            <a:pPr algn="just">
              <a:buNone/>
            </a:pPr>
            <a:r>
              <a:rPr lang="ru-RU" sz="1800" dirty="0" smtClean="0"/>
              <a:t>- слабая методическая подготовка современного учителя </a:t>
            </a:r>
          </a:p>
          <a:p>
            <a:pPr algn="just">
              <a:buNone/>
            </a:pPr>
            <a:r>
              <a:rPr lang="ru-RU" sz="1800" dirty="0" smtClean="0"/>
              <a:t>- отсутствие реальных навыков по исследовательской и проектной деятельности </a:t>
            </a:r>
          </a:p>
          <a:p>
            <a:pPr algn="just">
              <a:buNone/>
            </a:pPr>
            <a:r>
              <a:rPr lang="ru-RU" sz="1800" dirty="0" smtClean="0"/>
              <a:t>-  формализация процесса обучения (уменьшение демонстраций, сокращение практических работ) </a:t>
            </a:r>
          </a:p>
          <a:p>
            <a:pPr algn="just">
              <a:buNone/>
            </a:pPr>
            <a:r>
              <a:rPr lang="ru-RU" sz="1800" dirty="0" smtClean="0"/>
              <a:t>- отсутствие понятных методик  оценки полученных результатов и установления эффективных способов  преодоления затруднений   </a:t>
            </a:r>
          </a:p>
          <a:p>
            <a:pPr algn="just">
              <a:buNone/>
            </a:pPr>
            <a:endParaRPr lang="ru-RU" sz="1800" u="sng" dirty="0" smtClean="0"/>
          </a:p>
          <a:p>
            <a:pPr algn="just">
              <a:buNone/>
            </a:pPr>
            <a:r>
              <a:rPr lang="ru-RU" sz="1800" u="sng" dirty="0" smtClean="0"/>
              <a:t>Пути решения</a:t>
            </a:r>
            <a:r>
              <a:rPr lang="ru-RU" sz="1800" dirty="0" smtClean="0"/>
              <a:t> </a:t>
            </a:r>
          </a:p>
          <a:p>
            <a:pPr algn="just">
              <a:buNone/>
            </a:pPr>
            <a:r>
              <a:rPr lang="ru-RU" sz="1800" kern="1200" dirty="0" smtClean="0">
                <a:solidFill>
                  <a:srgbClr val="4F81BD">
                    <a:lumMod val="10000"/>
                  </a:srgbClr>
                </a:solidFill>
              </a:rPr>
              <a:t>- изменение модели КИМ ОГЭ, расширение практической направленности   </a:t>
            </a:r>
          </a:p>
          <a:p>
            <a:pPr algn="just">
              <a:buNone/>
            </a:pPr>
            <a:r>
              <a:rPr lang="ru-RU" sz="1800" kern="1200" dirty="0" smtClean="0">
                <a:solidFill>
                  <a:srgbClr val="4F81BD">
                    <a:lumMod val="10000"/>
                  </a:srgbClr>
                </a:solidFill>
              </a:rPr>
              <a:t>-- методическая помощь в отборе содержания, базирующаяся на принципах дидактики и частных методик </a:t>
            </a:r>
          </a:p>
          <a:p>
            <a:pPr algn="just">
              <a:buNone/>
            </a:pPr>
            <a:r>
              <a:rPr lang="ru-RU" sz="1800" kern="1200" dirty="0" smtClean="0">
                <a:solidFill>
                  <a:srgbClr val="4F81BD">
                    <a:lumMod val="10000"/>
                  </a:srgbClr>
                </a:solidFill>
              </a:rPr>
              <a:t>- активное использование внеурочной и внеклассной работы по развитию навыков самостоятельной исследовательской и проектной  деятельности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406144034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251520" y="1412776"/>
            <a:ext cx="8892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>
              <a:spcBef>
                <a:spcPct val="20000"/>
              </a:spcBef>
              <a:defRPr/>
            </a:pPr>
            <a:endParaRPr lang="ru-RU" sz="2200" b="1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22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112" y="116632"/>
            <a:ext cx="8172400" cy="1296144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Цели предметной области «Естественные науки» (средняя школа)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496944" cy="5040560"/>
          </a:xfrm>
        </p:spPr>
        <p:txBody>
          <a:bodyPr/>
          <a:lstStyle/>
          <a:p>
            <a:pPr marL="0" indent="0" algn="just">
              <a:buSzPct val="150000"/>
              <a:buNone/>
            </a:pPr>
            <a:r>
              <a:rPr lang="ru-RU" sz="1800" dirty="0" smtClean="0"/>
              <a:t>Изучение предметной области «Естественные науки» должно обеспечить:</a:t>
            </a:r>
          </a:p>
          <a:p>
            <a:pPr algn="just">
              <a:buSzPct val="150000"/>
              <a:buFont typeface="Wingdings" pitchFamily="2" charset="2"/>
              <a:buChar char="ü"/>
            </a:pPr>
            <a:r>
              <a:rPr lang="ru-RU" sz="1800" b="1" dirty="0" smtClean="0"/>
              <a:t>Сформированность </a:t>
            </a:r>
            <a:r>
              <a:rPr lang="ru-RU" sz="1800" dirty="0" smtClean="0"/>
              <a:t>основ целостной научной картины мира. </a:t>
            </a:r>
          </a:p>
          <a:p>
            <a:pPr algn="just">
              <a:buSzPct val="150000"/>
              <a:buFont typeface="Wingdings" pitchFamily="2" charset="2"/>
              <a:buChar char="ü"/>
            </a:pPr>
            <a:r>
              <a:rPr lang="ru-RU" sz="1800" u="sng" dirty="0" smtClean="0"/>
              <a:t>Формирование</a:t>
            </a:r>
            <a:r>
              <a:rPr lang="ru-RU" sz="1800" dirty="0" smtClean="0"/>
              <a:t> понимания взаимосвязи и взаимозависимости естественных наук.</a:t>
            </a:r>
          </a:p>
          <a:p>
            <a:pPr algn="just">
              <a:buSzPct val="150000"/>
              <a:buFont typeface="Wingdings" pitchFamily="2" charset="2"/>
              <a:buChar char="ü"/>
            </a:pPr>
            <a:r>
              <a:rPr lang="ru-RU" sz="1800" b="1" dirty="0"/>
              <a:t>С</a:t>
            </a:r>
            <a:r>
              <a:rPr lang="ru-RU" sz="1800" b="1" dirty="0" smtClean="0"/>
              <a:t>формированность</a:t>
            </a:r>
            <a:r>
              <a:rPr lang="ru-RU" sz="1800" dirty="0" smtClean="0"/>
              <a:t> понимания влияния естественных наук на окружающую среду, экономическую, технологическую, социальную и этические сферы деятельности человека.</a:t>
            </a:r>
          </a:p>
          <a:p>
            <a:pPr algn="just">
              <a:buSzPct val="150000"/>
              <a:buFont typeface="Wingdings" pitchFamily="2" charset="2"/>
              <a:buChar char="ü"/>
            </a:pPr>
            <a:r>
              <a:rPr lang="ru-RU" sz="1800" u="sng" dirty="0" smtClean="0"/>
              <a:t>Создание</a:t>
            </a:r>
            <a:r>
              <a:rPr lang="ru-RU" sz="1800" dirty="0" smtClean="0"/>
              <a:t> условий для развития  навыков учебной, проектно-исследовательской, творческой деятельности, мотивации обучающихся к саморазвитию.</a:t>
            </a:r>
          </a:p>
          <a:p>
            <a:pPr algn="just">
              <a:buSzPct val="150000"/>
              <a:buFont typeface="Wingdings" pitchFamily="2" charset="2"/>
              <a:buChar char="ü"/>
            </a:pPr>
            <a:r>
              <a:rPr lang="ru-RU" sz="1800" b="1" dirty="0" smtClean="0"/>
              <a:t>Сформированность</a:t>
            </a:r>
            <a:r>
              <a:rPr lang="ru-RU" sz="1800" dirty="0" smtClean="0"/>
              <a:t> умений анализировать, оценивать, проверять на достоверность и обобщать научную информацию</a:t>
            </a:r>
          </a:p>
          <a:p>
            <a:pPr algn="just">
              <a:buSzPct val="150000"/>
              <a:buFont typeface="Wingdings" pitchFamily="2" charset="2"/>
              <a:buChar char="ü"/>
            </a:pPr>
            <a:r>
              <a:rPr lang="ru-RU" sz="1800" b="1" dirty="0" smtClean="0"/>
              <a:t>Сформированность</a:t>
            </a:r>
            <a:r>
              <a:rPr lang="ru-RU" sz="1800" dirty="0" smtClean="0"/>
              <a:t> навыков безопасной работы во время проектно-исследовательской и экспериментальной деятельности, при использовании лабораторного оборудования   </a:t>
            </a:r>
          </a:p>
          <a:p>
            <a:pPr algn="just">
              <a:buSzPct val="150000"/>
              <a:buFont typeface="Wingdings" pitchFamily="2" charset="2"/>
              <a:buChar char="ü"/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31719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12568"/>
          </a:xfrm>
        </p:spPr>
        <p:txBody>
          <a:bodyPr/>
          <a:lstStyle/>
          <a:p>
            <a:pPr lvl="0" algn="just">
              <a:buNone/>
            </a:pPr>
            <a:r>
              <a:rPr lang="ru-RU" sz="1800" b="1" u="sng" dirty="0" smtClean="0">
                <a:solidFill>
                  <a:srgbClr val="000000"/>
                </a:solidFill>
              </a:rPr>
              <a:t>Требования к предметным результатам:</a:t>
            </a:r>
            <a:endParaRPr lang="ru-RU" sz="1800" b="1" u="sng" dirty="0">
              <a:solidFill>
                <a:srgbClr val="000000"/>
              </a:solidFill>
            </a:endParaRPr>
          </a:p>
          <a:p>
            <a:pPr lvl="0" algn="just"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1) </a:t>
            </a:r>
            <a:r>
              <a:rPr lang="ru-RU" sz="1800" b="1" dirty="0" smtClean="0">
                <a:solidFill>
                  <a:srgbClr val="000000"/>
                </a:solidFill>
              </a:rPr>
              <a:t>сформированность </a:t>
            </a:r>
            <a:r>
              <a:rPr lang="ru-RU" sz="1800" dirty="0" smtClean="0">
                <a:solidFill>
                  <a:srgbClr val="000000"/>
                </a:solidFill>
              </a:rPr>
              <a:t>системы знаний об общих биологических закономерностях, законах, теориях;</a:t>
            </a:r>
          </a:p>
          <a:p>
            <a:pPr lvl="0" algn="just"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2</a:t>
            </a:r>
            <a:r>
              <a:rPr lang="ru-RU" sz="1800" dirty="0">
                <a:solidFill>
                  <a:srgbClr val="000000"/>
                </a:solidFill>
              </a:rPr>
              <a:t>) </a:t>
            </a:r>
            <a:r>
              <a:rPr lang="ru-RU" sz="1800" b="1" dirty="0">
                <a:solidFill>
                  <a:srgbClr val="000000"/>
                </a:solidFill>
              </a:rPr>
              <a:t>сформированность</a:t>
            </a:r>
            <a:r>
              <a:rPr lang="ru-RU" sz="1800" dirty="0">
                <a:solidFill>
                  <a:srgbClr val="000000"/>
                </a:solidFill>
              </a:rPr>
              <a:t> умений исследовать и анализировать биологические объекты и системы, объяснять закономерности биологических процессов и явлений; прогнозировать последствия значимых биологических исследований;</a:t>
            </a:r>
          </a:p>
          <a:p>
            <a:pPr lvl="0" algn="just">
              <a:buNone/>
            </a:pPr>
            <a:r>
              <a:rPr lang="ru-RU" sz="1800" dirty="0">
                <a:solidFill>
                  <a:srgbClr val="000000"/>
                </a:solidFill>
              </a:rPr>
              <a:t>3) </a:t>
            </a:r>
            <a:r>
              <a:rPr lang="ru-RU" sz="1800" b="1" dirty="0">
                <a:solidFill>
                  <a:srgbClr val="000000"/>
                </a:solidFill>
              </a:rPr>
              <a:t>владение умениями</a:t>
            </a:r>
            <a:r>
              <a:rPr lang="ru-RU" sz="1800" dirty="0">
                <a:solidFill>
                  <a:srgbClr val="000000"/>
                </a:solidFill>
              </a:rPr>
              <a:t> выдвигать гипотезы на основе знаний об основополагающих биологических закономерностях и законах, о происхождении и сущности жизни, глобальных изменениях в биосфере; проверять выдвинутые гипотезы экспериментальными средствами, формулируя цель исследования;</a:t>
            </a:r>
          </a:p>
          <a:p>
            <a:pPr lvl="0" algn="just">
              <a:buNone/>
            </a:pPr>
            <a:r>
              <a:rPr lang="ru-RU" sz="1800" dirty="0">
                <a:solidFill>
                  <a:srgbClr val="000000"/>
                </a:solidFill>
              </a:rPr>
              <a:t>4) </a:t>
            </a:r>
            <a:r>
              <a:rPr lang="ru-RU" sz="1800" b="1" dirty="0">
                <a:solidFill>
                  <a:srgbClr val="000000"/>
                </a:solidFill>
              </a:rPr>
              <a:t>владение методами самостоятельной постановки </a:t>
            </a:r>
            <a:r>
              <a:rPr lang="ru-RU" sz="1800" dirty="0">
                <a:solidFill>
                  <a:srgbClr val="000000"/>
                </a:solidFill>
              </a:rPr>
              <a:t>биологических экспериментов, описания, анализа и оценки достоверности полученного результата</a:t>
            </a:r>
            <a:r>
              <a:rPr lang="ru-RU" sz="1800" dirty="0" smtClean="0">
                <a:solidFill>
                  <a:srgbClr val="000000"/>
                </a:solidFill>
              </a:rPr>
              <a:t>;</a:t>
            </a:r>
          </a:p>
          <a:p>
            <a:pPr lvl="0" algn="just"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5) сформированность убеждённости в необходимости соблюдения этических норм и экологических требований при проведении биологических исследований.</a:t>
            </a:r>
            <a:endParaRPr lang="ru-RU" sz="18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88640"/>
            <a:ext cx="741682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Цели </a:t>
            </a:r>
            <a:r>
              <a:rPr lang="ru-RU" altLang="ru-RU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изучения биологии </a:t>
            </a:r>
          </a:p>
          <a:p>
            <a:r>
              <a:rPr lang="ru-RU" altLang="ru-RU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Среднее общее образование </a:t>
            </a:r>
          </a:p>
          <a:p>
            <a:r>
              <a:rPr lang="ru-RU" altLang="ru-RU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(углублённый уровень)    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71427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46064" cy="129614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ea typeface="+mn-ea"/>
                <a:cs typeface="+mn-cs"/>
              </a:rPr>
              <a:t>Перестройка </a:t>
            </a:r>
            <a:r>
              <a:rPr lang="ru-RU" sz="2800" dirty="0" smtClean="0">
                <a:solidFill>
                  <a:schemeClr val="bg1"/>
                </a:solidFill>
                <a:ea typeface="+mn-ea"/>
                <a:cs typeface="+mn-cs"/>
              </a:rPr>
              <a:t>экзаменационной модели </a:t>
            </a:r>
            <a:r>
              <a:rPr lang="ru-RU" sz="2800" dirty="0">
                <a:solidFill>
                  <a:schemeClr val="bg1"/>
                </a:solidFill>
                <a:ea typeface="+mn-ea"/>
                <a:cs typeface="+mn-cs"/>
              </a:rPr>
              <a:t>ЕГЭ по </a:t>
            </a:r>
            <a:r>
              <a:rPr lang="ru-RU" sz="2800" dirty="0" smtClean="0">
                <a:solidFill>
                  <a:schemeClr val="bg1"/>
                </a:solidFill>
                <a:ea typeface="+mn-ea"/>
                <a:cs typeface="+mn-cs"/>
              </a:rPr>
              <a:t>биологии </a:t>
            </a:r>
            <a:br>
              <a:rPr lang="ru-RU" sz="2800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bg1"/>
                </a:solidFill>
                <a:ea typeface="+mn-ea"/>
                <a:cs typeface="+mn-cs"/>
              </a:rPr>
              <a:t>2016 г. </a:t>
            </a:r>
            <a:endParaRPr lang="ru-RU" alt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4752528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ü"/>
            </a:pPr>
            <a:r>
              <a:rPr lang="ru-RU" sz="2000" dirty="0" smtClean="0"/>
              <a:t>Сокращение заданий на воспроизведение биологических знаний 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2000" dirty="0" smtClean="0"/>
              <a:t>Включение заданий по работе с разнообразными источниками информации (мини текст, изображение, схема, таблица, график, диаграмма)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2000" dirty="0" smtClean="0"/>
              <a:t>Расширение линейки заданий на выполнение логических операций по анализу, синтезу, систематизации, классификации</a:t>
            </a:r>
            <a:r>
              <a:rPr lang="ru-RU" sz="2000" dirty="0"/>
              <a:t> </a:t>
            </a:r>
            <a:r>
              <a:rPr lang="ru-RU" sz="2000" dirty="0" smtClean="0"/>
              <a:t>и установлению связей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2000" dirty="0" smtClean="0"/>
              <a:t>Увеличение количества заданий проверяющих умение объяснять, аргументировать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2000" dirty="0" smtClean="0"/>
              <a:t>Конкретизация заданий по проверке применения знаний и умений  в практической деятельности и повседневной жизни 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2000" dirty="0" smtClean="0"/>
              <a:t>Обновление сюжетов на решение ситуационных и практических задач</a:t>
            </a:r>
          </a:p>
          <a:p>
            <a:pPr marL="0" algn="just">
              <a:buFont typeface="Wingdings" pitchFamily="2" charset="2"/>
              <a:buChar char="ü"/>
            </a:pPr>
            <a:endParaRPr lang="ru-RU" sz="2000" dirty="0" smtClean="0"/>
          </a:p>
          <a:p>
            <a:pPr marL="0" algn="just">
              <a:buFont typeface="Wingdings" pitchFamily="2" charset="2"/>
              <a:buChar char="ü"/>
            </a:pPr>
            <a:endParaRPr lang="ru-RU" sz="1400" dirty="0" smtClean="0"/>
          </a:p>
          <a:p>
            <a:pPr algn="just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17353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"/>
            <a:ext cx="8229600" cy="1052736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Примеры заданий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08" t="19702" r="25141" b="18379"/>
          <a:stretch/>
        </p:blipFill>
        <p:spPr bwMode="auto">
          <a:xfrm>
            <a:off x="3707904" y="1194164"/>
            <a:ext cx="5436096" cy="569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23528" y="2906713"/>
            <a:ext cx="2733997" cy="2322487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Результаты апробации</a:t>
            </a:r>
          </a:p>
          <a:p>
            <a:pPr>
              <a:buNone/>
            </a:pPr>
            <a:r>
              <a:rPr lang="ru-RU" sz="1800" dirty="0" smtClean="0"/>
              <a:t>2016 г.</a:t>
            </a:r>
          </a:p>
          <a:p>
            <a:pPr>
              <a:buNone/>
            </a:pPr>
            <a:r>
              <a:rPr lang="ru-RU" sz="1800" dirty="0" smtClean="0"/>
              <a:t>Вариант -1 </a:t>
            </a:r>
          </a:p>
          <a:p>
            <a:pPr>
              <a:buNone/>
            </a:pPr>
            <a:r>
              <a:rPr lang="ru-RU" sz="1800" dirty="0" smtClean="0"/>
              <a:t>Всего – 308 человек </a:t>
            </a:r>
          </a:p>
          <a:p>
            <a:pPr>
              <a:buNone/>
            </a:pPr>
            <a:r>
              <a:rPr lang="ru-RU" sz="1800" dirty="0" smtClean="0"/>
              <a:t>2 балла – 76%</a:t>
            </a:r>
          </a:p>
          <a:p>
            <a:pPr>
              <a:buNone/>
            </a:pPr>
            <a:r>
              <a:rPr lang="ru-RU" sz="1800" dirty="0" smtClean="0"/>
              <a:t>1 балл – 11%</a:t>
            </a:r>
          </a:p>
          <a:p>
            <a:pPr>
              <a:buNone/>
            </a:pPr>
            <a:r>
              <a:rPr lang="ru-RU" sz="1800" dirty="0" smtClean="0"/>
              <a:t>0 баллов – 13% 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94704751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091065" cy="108012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Примеры заданий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2348880"/>
            <a:ext cx="2808311" cy="2808312"/>
          </a:xfrm>
        </p:spPr>
        <p:txBody>
          <a:bodyPr/>
          <a:lstStyle/>
          <a:p>
            <a:r>
              <a:rPr lang="ru-RU" sz="1800" dirty="0" smtClean="0"/>
              <a:t>Результаты апробаций 2016 г. </a:t>
            </a:r>
          </a:p>
          <a:p>
            <a:r>
              <a:rPr lang="ru-RU" sz="1800" dirty="0" smtClean="0"/>
              <a:t>Вариант № 2.</a:t>
            </a:r>
          </a:p>
          <a:p>
            <a:r>
              <a:rPr lang="ru-RU" sz="1800" dirty="0" smtClean="0"/>
              <a:t>Всего человек – 220.</a:t>
            </a:r>
          </a:p>
          <a:p>
            <a:r>
              <a:rPr lang="ru-RU" sz="1800" dirty="0" smtClean="0"/>
              <a:t>2 балла – 36,4%</a:t>
            </a:r>
          </a:p>
          <a:p>
            <a:r>
              <a:rPr lang="ru-RU" sz="1800" dirty="0" smtClean="0"/>
              <a:t>1 балл – 48,6%</a:t>
            </a:r>
          </a:p>
          <a:p>
            <a:r>
              <a:rPr lang="ru-RU" sz="1800" dirty="0" smtClean="0"/>
              <a:t>0 баллов – 15%</a:t>
            </a:r>
          </a:p>
          <a:p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00" t="28579" r="23815" b="12561"/>
          <a:stretch/>
        </p:blipFill>
        <p:spPr bwMode="auto">
          <a:xfrm>
            <a:off x="3275856" y="1055419"/>
            <a:ext cx="5868145" cy="567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1119446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143000"/>
          </a:xfrm>
        </p:spPr>
        <p:txBody>
          <a:bodyPr/>
          <a:lstStyle/>
          <a:p>
            <a:r>
              <a:rPr lang="ru-RU" sz="3200" b="1" i="1" dirty="0" smtClean="0"/>
              <a:t>СПАСИБО </a:t>
            </a:r>
            <a:r>
              <a:rPr lang="ru-RU" sz="3200" b="1" i="1" smtClean="0"/>
              <a:t>ЗА ВНИМАНИЕ!</a:t>
            </a:r>
            <a:endParaRPr lang="ru-RU" sz="3200" b="1" i="1" dirty="0"/>
          </a:p>
        </p:txBody>
      </p:sp>
    </p:spTree>
    <p:extLst>
      <p:ext uri="{BB962C8B-B14F-4D97-AF65-F5344CB8AC3E}">
        <p14:creationId xmlns="" xmlns:p14="http://schemas.microsoft.com/office/powerpoint/2010/main" val="103354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251520" y="1412776"/>
            <a:ext cx="8892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>
              <a:spcBef>
                <a:spcPct val="20000"/>
              </a:spcBef>
              <a:defRPr/>
            </a:pPr>
            <a:endParaRPr lang="ru-RU" sz="2200" b="1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22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112" y="116632"/>
            <a:ext cx="8172400" cy="1296144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Система оценки качества естественнонаучного  образования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496944" cy="5040560"/>
          </a:xfrm>
        </p:spPr>
        <p:txBody>
          <a:bodyPr/>
          <a:lstStyle/>
          <a:p>
            <a:pPr marL="0" indent="0" algn="just">
              <a:buSzPct val="150000"/>
              <a:buNone/>
            </a:pPr>
            <a:endParaRPr lang="ru-RU" sz="1800" dirty="0" smtClean="0"/>
          </a:p>
          <a:p>
            <a:pPr marL="0" indent="0" algn="just">
              <a:buSzPct val="150000"/>
              <a:buNone/>
            </a:pPr>
            <a:r>
              <a:rPr lang="ru-RU" sz="1800" b="1" dirty="0" smtClean="0"/>
              <a:t>Начальное общее образование </a:t>
            </a:r>
            <a:endParaRPr lang="ru-RU" sz="1800" b="1" dirty="0"/>
          </a:p>
          <a:p>
            <a:pPr marL="0" indent="0" algn="just">
              <a:buSzPct val="150000"/>
              <a:buNone/>
            </a:pPr>
            <a:r>
              <a:rPr lang="ru-RU" sz="1800" dirty="0" smtClean="0"/>
              <a:t>Естественнонаучная часть НИКО и ВПР: «Окружающий мир» (4 класс)</a:t>
            </a:r>
          </a:p>
          <a:p>
            <a:pPr marL="0" indent="0" algn="just">
              <a:buSzPct val="150000"/>
              <a:buNone/>
            </a:pPr>
            <a:endParaRPr lang="ru-RU" sz="1800" dirty="0" smtClean="0"/>
          </a:p>
          <a:p>
            <a:pPr marL="0" indent="0" algn="just">
              <a:buSzPct val="150000"/>
              <a:buNone/>
            </a:pPr>
            <a:r>
              <a:rPr lang="ru-RU" sz="1800" b="1" dirty="0" smtClean="0"/>
              <a:t>Основное общее образование </a:t>
            </a:r>
          </a:p>
          <a:p>
            <a:pPr marL="0" indent="0" algn="just">
              <a:buSzPct val="150000"/>
              <a:buNone/>
            </a:pPr>
            <a:r>
              <a:rPr lang="ru-RU" sz="1800" dirty="0" smtClean="0"/>
              <a:t>ВПР: биология, химия, физика (5 класс,  2017г)</a:t>
            </a:r>
          </a:p>
          <a:p>
            <a:pPr marL="0" indent="0" algn="just">
              <a:buSzPct val="150000"/>
              <a:buNone/>
            </a:pPr>
            <a:r>
              <a:rPr lang="ru-RU" sz="1800" dirty="0" smtClean="0"/>
              <a:t>ОГЭ: биология, химия и физика</a:t>
            </a:r>
          </a:p>
          <a:p>
            <a:pPr marL="0" indent="0" algn="just">
              <a:buSzPct val="150000"/>
              <a:buNone/>
            </a:pPr>
            <a:endParaRPr lang="ru-RU" sz="1800" b="1" dirty="0" smtClean="0"/>
          </a:p>
          <a:p>
            <a:pPr marL="0" indent="0" algn="just">
              <a:buSzPct val="150000"/>
              <a:buNone/>
            </a:pPr>
            <a:r>
              <a:rPr lang="ru-RU" sz="1800" b="1" dirty="0" smtClean="0"/>
              <a:t>Среднее общее образование  </a:t>
            </a:r>
          </a:p>
          <a:p>
            <a:pPr marL="0" lvl="0" indent="0" algn="just">
              <a:buSzPct val="150000"/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ВПР: биология, химия, физика (11класс, базовый, уровень, 2017 </a:t>
            </a:r>
            <a:r>
              <a:rPr lang="ru-RU" sz="1800" dirty="0">
                <a:solidFill>
                  <a:srgbClr val="000000"/>
                </a:solidFill>
              </a:rPr>
              <a:t>г)</a:t>
            </a:r>
          </a:p>
          <a:p>
            <a:pPr marL="0" lvl="0" indent="0" algn="just">
              <a:buSzPct val="150000"/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НИКО: </a:t>
            </a:r>
            <a:r>
              <a:rPr lang="ru-RU" sz="1800" dirty="0">
                <a:solidFill>
                  <a:srgbClr val="000000"/>
                </a:solidFill>
              </a:rPr>
              <a:t>химия, биологии (10 класс, </a:t>
            </a:r>
            <a:r>
              <a:rPr lang="ru-RU" sz="1800" dirty="0" smtClean="0">
                <a:solidFill>
                  <a:srgbClr val="000000"/>
                </a:solidFill>
              </a:rPr>
              <a:t>базовый уровень, 2017 </a:t>
            </a:r>
            <a:r>
              <a:rPr lang="ru-RU" sz="1800" dirty="0">
                <a:solidFill>
                  <a:srgbClr val="000000"/>
                </a:solidFill>
              </a:rPr>
              <a:t>г)</a:t>
            </a:r>
          </a:p>
          <a:p>
            <a:pPr marL="0" indent="0" algn="just">
              <a:buSzPct val="150000"/>
              <a:buNone/>
            </a:pPr>
            <a:r>
              <a:rPr lang="ru-RU" sz="1800" dirty="0" smtClean="0"/>
              <a:t>ЕГЭ: биология, химия и физика (11 класс, углублённый уровень) </a:t>
            </a:r>
          </a:p>
        </p:txBody>
      </p:sp>
    </p:spTree>
    <p:extLst>
      <p:ext uri="{BB962C8B-B14F-4D97-AF65-F5344CB8AC3E}">
        <p14:creationId xmlns="" xmlns:p14="http://schemas.microsoft.com/office/powerpoint/2010/main" val="3479930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913"/>
            <a:ext cx="7956376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«Окружающий мир»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748588" cy="4176464"/>
          </a:xfrm>
        </p:spPr>
        <p:txBody>
          <a:bodyPr/>
          <a:lstStyle/>
          <a:p>
            <a:pPr marL="0" algn="just">
              <a:spcBef>
                <a:spcPts val="600"/>
              </a:spcBef>
              <a:spcAft>
                <a:spcPts val="300"/>
              </a:spcAft>
              <a:buNone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(ФГОС)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результатам освоения основной образовательной программы начального общего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buNone/>
            </a:pPr>
            <a:endParaRPr lang="ru-RU" sz="1400" dirty="0" smtClean="0">
              <a:solidFill>
                <a:srgbClr val="000000"/>
              </a:solidFill>
              <a:latin typeface="Times New Roman"/>
            </a:endParaRPr>
          </a:p>
          <a:p>
            <a:pPr marL="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осознание целостности окружающего мира, освоение основ экологической грамотности, элементарных правил нравственного поведения в мире природы и людей, норм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природной и социальной среде; </a:t>
            </a:r>
          </a:p>
          <a:p>
            <a:pPr marL="0" algn="just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доступных способов изучения природы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общества (наблюдение, запись,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опыт,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классификация и др., с получением информации из семейных архивов, от окружающих людей, в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открытом информационном пространстве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algn="just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устанавливать и выявлять причинно-следственные связи в окружающем мире.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endParaRPr lang="ru-RU" sz="3600" b="1" dirty="0" smtClean="0"/>
          </a:p>
          <a:p>
            <a:pPr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endParaRPr lang="ru-RU" sz="2400" dirty="0" smtClean="0"/>
          </a:p>
          <a:p>
            <a:pPr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endParaRPr lang="ru-RU" sz="2400" dirty="0" smtClean="0"/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endParaRPr lang="ru-RU" sz="2400" dirty="0" smtClean="0"/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endParaRPr lang="ru-RU" sz="24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ru-RU" sz="1800" dirty="0" smtClean="0"/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536521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21240" cy="1152128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Окружающий мир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НИКО 2015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66" t="18592" r="21819" b="10259"/>
          <a:stretch/>
        </p:blipFill>
        <p:spPr bwMode="auto">
          <a:xfrm>
            <a:off x="3563888" y="1156815"/>
            <a:ext cx="5173122" cy="549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151728"/>
            <a:ext cx="2592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Проверка знания </a:t>
            </a:r>
            <a:r>
              <a:rPr lang="ru-RU" sz="1600" dirty="0">
                <a:latin typeface="Times New Roman"/>
                <a:ea typeface="Times New Roman"/>
              </a:rPr>
              <a:t>и </a:t>
            </a:r>
            <a:r>
              <a:rPr lang="ru-RU" sz="1600" dirty="0" smtClean="0">
                <a:latin typeface="Times New Roman"/>
                <a:ea typeface="Times New Roman"/>
              </a:rPr>
              <a:t>умения пользоваться  условными обозначениями </a:t>
            </a:r>
            <a:r>
              <a:rPr lang="ru-RU" sz="1600" dirty="0">
                <a:latin typeface="Times New Roman"/>
                <a:ea typeface="Times New Roman"/>
              </a:rPr>
              <a:t>основных метеорологических </a:t>
            </a:r>
            <a:r>
              <a:rPr lang="ru-RU" sz="1600" dirty="0" smtClean="0">
                <a:latin typeface="Times New Roman"/>
                <a:ea typeface="Times New Roman"/>
              </a:rPr>
              <a:t>знаков (62%).</a:t>
            </a:r>
            <a:endParaRPr lang="ru-RU" sz="16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769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6624736" cy="64807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«Окружающий мир»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ВПР 2016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07" t="31585" r="26697" b="6976"/>
          <a:stretch/>
        </p:blipFill>
        <p:spPr bwMode="auto">
          <a:xfrm>
            <a:off x="2555776" y="1187545"/>
            <a:ext cx="6508294" cy="567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060848"/>
            <a:ext cx="23042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навыка </a:t>
            </a:r>
            <a:r>
              <a:rPr 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и выявлять причинно-следственные связи </a:t>
            </a:r>
            <a:r>
              <a:rPr lang="ru-RU" sz="1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виртуального эксперимента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4397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09272" cy="122413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Проблемы и пути решения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(начальная школа)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704212" cy="5040560"/>
          </a:xfrm>
        </p:spPr>
        <p:txBody>
          <a:bodyPr/>
          <a:lstStyle/>
          <a:p>
            <a:pPr>
              <a:buNone/>
            </a:pPr>
            <a:r>
              <a:rPr lang="ru-RU" sz="2000" u="sng" dirty="0" smtClean="0"/>
              <a:t>Проблемы</a:t>
            </a:r>
            <a:r>
              <a:rPr lang="ru-RU" sz="2000" dirty="0" smtClean="0"/>
              <a:t> </a:t>
            </a:r>
          </a:p>
          <a:p>
            <a:pPr algn="just">
              <a:buNone/>
            </a:pPr>
            <a:r>
              <a:rPr lang="ru-RU" sz="2000" dirty="0" smtClean="0"/>
              <a:t>- отсутствие практической направленности  курса </a:t>
            </a:r>
          </a:p>
          <a:p>
            <a:pPr algn="just">
              <a:buNone/>
            </a:pPr>
            <a:r>
              <a:rPr lang="ru-RU" sz="2000" dirty="0" smtClean="0"/>
              <a:t>- слабое владение приемами познания  окружающего мира</a:t>
            </a:r>
          </a:p>
          <a:p>
            <a:pPr algn="just">
              <a:buNone/>
            </a:pPr>
            <a:r>
              <a:rPr lang="ru-RU" sz="2000" dirty="0" smtClean="0"/>
              <a:t>-  наличие научных заблуждений  </a:t>
            </a:r>
          </a:p>
          <a:p>
            <a:pPr algn="just">
              <a:buNone/>
            </a:pPr>
            <a:r>
              <a:rPr lang="ru-RU" sz="2000" dirty="0" smtClean="0"/>
              <a:t>- отсутствие реального запроса на знания и умения выпускников 4-х классов со стороны  учителей-предметников</a:t>
            </a:r>
          </a:p>
          <a:p>
            <a:pPr algn="just">
              <a:buNone/>
            </a:pPr>
            <a:r>
              <a:rPr lang="ru-RU" sz="2000" u="sng" dirty="0" smtClean="0"/>
              <a:t>Пути решения</a:t>
            </a:r>
            <a:r>
              <a:rPr lang="ru-RU" sz="2000" dirty="0" smtClean="0"/>
              <a:t> </a:t>
            </a:r>
          </a:p>
          <a:p>
            <a:pPr algn="just">
              <a:buNone/>
            </a:pPr>
            <a:r>
              <a:rPr lang="ru-RU" sz="2000" kern="1200" dirty="0" smtClean="0">
                <a:solidFill>
                  <a:srgbClr val="4F81BD">
                    <a:lumMod val="10000"/>
                  </a:srgbClr>
                </a:solidFill>
              </a:rPr>
              <a:t>- трансляция успешного педагогического опыта (</a:t>
            </a:r>
            <a:r>
              <a:rPr lang="ru-RU" sz="1900" kern="1200" dirty="0" smtClean="0">
                <a:solidFill>
                  <a:srgbClr val="4F81BD">
                    <a:lumMod val="10000"/>
                  </a:srgbClr>
                </a:solidFill>
              </a:rPr>
              <a:t>мастер-классы и др.)</a:t>
            </a:r>
          </a:p>
          <a:p>
            <a:pPr algn="just">
              <a:buNone/>
            </a:pPr>
            <a:r>
              <a:rPr lang="ru-RU" sz="1900" kern="1200" dirty="0" smtClean="0">
                <a:solidFill>
                  <a:srgbClr val="4F81BD">
                    <a:lumMod val="10000"/>
                  </a:srgbClr>
                </a:solidFill>
              </a:rPr>
              <a:t>- приглашение учителей начальных классов на методические советы к учителям-предметникам</a:t>
            </a:r>
          </a:p>
          <a:p>
            <a:pPr algn="just">
              <a:buNone/>
            </a:pPr>
            <a:r>
              <a:rPr lang="ru-RU" sz="1900" kern="1200" dirty="0" smtClean="0">
                <a:solidFill>
                  <a:srgbClr val="4F81BD">
                    <a:lumMod val="10000"/>
                  </a:srgbClr>
                </a:solidFill>
              </a:rPr>
              <a:t>- внеурочная деятельность </a:t>
            </a:r>
          </a:p>
          <a:p>
            <a:pPr>
              <a:buNone/>
            </a:pPr>
            <a:r>
              <a:rPr lang="ru-RU" sz="1900" kern="1200" dirty="0" smtClean="0">
                <a:solidFill>
                  <a:srgbClr val="4F81BD">
                    <a:lumMod val="10000"/>
                  </a:srgbClr>
                </a:solidFill>
              </a:rPr>
              <a:t>- активное участие родительской общественности </a:t>
            </a:r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49236220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224136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chemeClr val="bg1"/>
                </a:solidFill>
                <a:ea typeface="+mn-ea"/>
                <a:cs typeface="+mn-cs"/>
              </a:rPr>
              <a:t>ФГОС основного общего образования </a:t>
            </a:r>
            <a:r>
              <a:rPr lang="ru-RU" sz="2800" b="1" dirty="0"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bg1"/>
                </a:solidFill>
                <a:ea typeface="+mn-ea"/>
                <a:cs typeface="+mn-cs"/>
              </a:rPr>
              <a:t>«</a:t>
            </a:r>
            <a:r>
              <a:rPr lang="ru-RU" sz="2800" b="1" dirty="0">
                <a:solidFill>
                  <a:schemeClr val="bg1"/>
                </a:solidFill>
                <a:ea typeface="+mn-ea"/>
                <a:cs typeface="+mn-cs"/>
              </a:rPr>
              <a:t>Естественно-научные предметы</a:t>
            </a:r>
            <a:r>
              <a:rPr lang="ru-RU" sz="2800" b="1" dirty="0" smtClean="0">
                <a:solidFill>
                  <a:schemeClr val="bg1"/>
                </a:solidFill>
                <a:ea typeface="+mn-ea"/>
                <a:cs typeface="+mn-cs"/>
              </a:rPr>
              <a:t>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608512"/>
          </a:xfrm>
        </p:spPr>
        <p:txBody>
          <a:bodyPr/>
          <a:lstStyle/>
          <a:p>
            <a:endParaRPr lang="ru-RU" sz="1200" dirty="0" smtClean="0">
              <a:latin typeface="+mj-lt"/>
            </a:endParaRPr>
          </a:p>
          <a:p>
            <a:pPr>
              <a:buNone/>
            </a:pPr>
            <a:r>
              <a:rPr lang="ru-RU" sz="2000" dirty="0"/>
              <a:t>Изучение предметной области «Естественно-научные предметы</a:t>
            </a:r>
            <a:r>
              <a:rPr lang="ru-RU" sz="2000" dirty="0" smtClean="0"/>
              <a:t>» должно </a:t>
            </a:r>
            <a:r>
              <a:rPr lang="ru-RU" sz="2000" dirty="0"/>
              <a:t>обеспечить:</a:t>
            </a:r>
            <a:endParaRPr lang="ru-RU" sz="2000" dirty="0" smtClean="0"/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формирование </a:t>
            </a:r>
            <a:r>
              <a:rPr lang="ru-RU" sz="2000" dirty="0">
                <a:solidFill>
                  <a:srgbClr val="FF0000"/>
                </a:solidFill>
              </a:rPr>
              <a:t>целостной научной картины мира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 smtClean="0"/>
              <a:t>овладение </a:t>
            </a:r>
            <a:r>
              <a:rPr lang="ru-RU" sz="2000" dirty="0"/>
              <a:t>научным подходом к решению различных задач;</a:t>
            </a:r>
          </a:p>
          <a:p>
            <a:pPr algn="just"/>
            <a:r>
              <a:rPr lang="ru-RU" sz="2000" b="1" dirty="0"/>
              <a:t>овладение умениями формулировать гипотезы, конструировать,</a:t>
            </a:r>
          </a:p>
          <a:p>
            <a:pPr algn="just"/>
            <a:r>
              <a:rPr lang="ru-RU" sz="2000" b="1" dirty="0"/>
              <a:t>проводить эксперименты, оценивать полученные результаты;</a:t>
            </a:r>
          </a:p>
          <a:p>
            <a:pPr algn="just"/>
            <a:r>
              <a:rPr lang="ru-RU" sz="2000" dirty="0"/>
              <a:t>овладение умением сопоставлять экспериментальные и теоретические</a:t>
            </a:r>
          </a:p>
          <a:p>
            <a:pPr algn="just"/>
            <a:r>
              <a:rPr lang="ru-RU" sz="2000" dirty="0"/>
              <a:t>знания с объективными реалиями жизни;</a:t>
            </a:r>
          </a:p>
          <a:p>
            <a:pPr algn="just"/>
            <a:r>
              <a:rPr lang="ru-RU" sz="2000" dirty="0" smtClean="0"/>
              <a:t>оценки </a:t>
            </a:r>
            <a:r>
              <a:rPr lang="ru-RU" sz="2000" dirty="0"/>
              <a:t>полученных результатов, представления научно обоснованных</a:t>
            </a:r>
          </a:p>
          <a:p>
            <a:pPr algn="just"/>
            <a:r>
              <a:rPr lang="ru-RU" sz="2000" dirty="0" smtClean="0"/>
              <a:t>аргументов </a:t>
            </a:r>
            <a:r>
              <a:rPr lang="ru-RU" sz="2000" dirty="0"/>
              <a:t>своих действий, основанных на </a:t>
            </a:r>
            <a:r>
              <a:rPr lang="ru-RU" sz="2000" dirty="0" err="1"/>
              <a:t>межпредметном</a:t>
            </a:r>
            <a:r>
              <a:rPr lang="ru-RU" sz="2000" dirty="0"/>
              <a:t> </a:t>
            </a:r>
            <a:r>
              <a:rPr lang="ru-RU" sz="2000" dirty="0" smtClean="0"/>
              <a:t>анализе учебных </a:t>
            </a:r>
            <a:r>
              <a:rPr lang="ru-RU" sz="2000" dirty="0"/>
              <a:t>задач.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4140570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772400" cy="72008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Примеры заданий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0" y="1556792"/>
            <a:ext cx="2232248" cy="617861"/>
          </a:xfrm>
        </p:spPr>
        <p:txBody>
          <a:bodyPr/>
          <a:lstStyle/>
          <a:p>
            <a:r>
              <a:rPr lang="ru-RU" dirty="0" smtClean="0"/>
              <a:t>64% выполнения </a:t>
            </a:r>
            <a:endParaRPr lang="ru-RU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62" t="22943" r="15519" b="15469"/>
          <a:stretch/>
        </p:blipFill>
        <p:spPr bwMode="auto">
          <a:xfrm>
            <a:off x="107504" y="1484784"/>
            <a:ext cx="4351211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549604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5115137"/>
              </p:ext>
            </p:extLst>
          </p:nvPr>
        </p:nvGraphicFramePr>
        <p:xfrm>
          <a:off x="5220072" y="3645024"/>
          <a:ext cx="2605405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868045"/>
                <a:gridCol w="868680"/>
                <a:gridCol w="868680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13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47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40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127634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7" y="1988840"/>
            <a:ext cx="2592288" cy="2418061"/>
          </a:xfrm>
        </p:spPr>
        <p:txBody>
          <a:bodyPr/>
          <a:lstStyle/>
          <a:p>
            <a:r>
              <a:rPr lang="ru-RU" dirty="0" smtClean="0"/>
              <a:t>Умение интерпретировать результаты научных исследований, представленных в графической форме</a:t>
            </a:r>
          </a:p>
          <a:p>
            <a:endParaRPr lang="ru-RU" dirty="0" smtClean="0"/>
          </a:p>
          <a:p>
            <a:r>
              <a:rPr lang="ru-RU" dirty="0" smtClean="0"/>
              <a:t>84% выполнения</a:t>
            </a:r>
            <a:endParaRPr lang="ru-RU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316"/>
            <a:ext cx="6984776" cy="118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32" t="22377" r="16920" b="10156"/>
          <a:stretch/>
        </p:blipFill>
        <p:spPr bwMode="auto">
          <a:xfrm>
            <a:off x="3131840" y="1556792"/>
            <a:ext cx="514894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2873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ФИПИ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_ФИПИ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_ФИПИ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Тема_ФИПИ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Тема_ФИПИ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Тема_ФИПИ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Тема_ФИПИ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Тема_ФИПИ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7951</TotalTime>
  <Words>947</Words>
  <Application>Microsoft Office PowerPoint</Application>
  <PresentationFormat>Экран (4:3)</PresentationFormat>
  <Paragraphs>133</Paragraphs>
  <Slides>18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Тема1</vt:lpstr>
      <vt:lpstr>Тема_ФИПИ</vt:lpstr>
      <vt:lpstr>1_Тема_ФИПИ</vt:lpstr>
      <vt:lpstr>2_Тема_ФИПИ</vt:lpstr>
      <vt:lpstr>3_Тема_ФИПИ</vt:lpstr>
      <vt:lpstr>4_Тема_ФИПИ</vt:lpstr>
      <vt:lpstr>5_Тема_ФИПИ</vt:lpstr>
      <vt:lpstr>6_Тема_ФИПИ</vt:lpstr>
      <vt:lpstr>7_Тема_ФИПИ</vt:lpstr>
      <vt:lpstr>Точечный рисунок</vt:lpstr>
      <vt:lpstr>Слайд 1</vt:lpstr>
      <vt:lpstr>Система оценки качества естественнонаучного  образования</vt:lpstr>
      <vt:lpstr>«Окружающий мир»  </vt:lpstr>
      <vt:lpstr>Окружающий мир НИКО 2015 </vt:lpstr>
      <vt:lpstr> «Окружающий мир» ВПР 2016 </vt:lpstr>
      <vt:lpstr>Проблемы и пути решения (начальная школа) </vt:lpstr>
      <vt:lpstr>ФГОС основного общего образования  «Естественно-научные предметы»</vt:lpstr>
      <vt:lpstr>Примеры заданий </vt:lpstr>
      <vt:lpstr>Слайд 9</vt:lpstr>
      <vt:lpstr> Биология   ОГЭ  </vt:lpstr>
      <vt:lpstr>3 балла – 21% 2 балла – 35% 1 балл – 28 % 0 баллов – 11%</vt:lpstr>
      <vt:lpstr>Проблемы и пути решения (основная школа) </vt:lpstr>
      <vt:lpstr>Цели предметной области «Естественные науки» (средняя школа)</vt:lpstr>
      <vt:lpstr>Слайд 14</vt:lpstr>
      <vt:lpstr>Перестройка экзаменационной модели ЕГЭ по биологии  2016 г. </vt:lpstr>
      <vt:lpstr>Примеры заданий </vt:lpstr>
      <vt:lpstr>Примеры заданий  </vt:lpstr>
      <vt:lpstr>СПАСИБО ЗА ВНИМАНИЕ!</vt:lpstr>
    </vt:vector>
  </TitlesOfParts>
  <Company>FIPI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Tatyana</cp:lastModifiedBy>
  <cp:revision>729</cp:revision>
  <cp:lastPrinted>2014-09-25T10:46:37Z</cp:lastPrinted>
  <dcterms:created xsi:type="dcterms:W3CDTF">2005-03-25T14:40:30Z</dcterms:created>
  <dcterms:modified xsi:type="dcterms:W3CDTF">2016-10-28T07:14:56Z</dcterms:modified>
</cp:coreProperties>
</file>